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slide" Target="slides/slide26.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llinoislegalaid.org/legal-information/getting-divorce" TargetMode="External"/><Relationship Id="rId3" Type="http://schemas.openxmlformats.org/officeDocument/2006/relationships/hyperlink" Target="https://www.illinoisdivorce.com/illinois-maintenance-formula"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ustodyxchange.com/illinois/parenting-plan.php"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ustodyxchange.com/illinois/parenting-plan.php" TargetMode="External"/><Relationship Id="rId3" Type="http://schemas.openxmlformats.org/officeDocument/2006/relationships/hyperlink" Target="https://www.illinoislegalaid.org/legal-information/enforcing-joint-parenting-plan-or-agreement-0"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llinoislegalaid.org/legal-information/getting-divorce"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llinoislegalaid.org/legal-information/joint-simplified-divorce-cook-county" TargetMode="External"/><Relationship Id="rId3" Type="http://schemas.openxmlformats.org/officeDocument/2006/relationships/hyperlink" Target="https://lawhelpinteractive.org/Interview/GenerateInterview/5507/engine" TargetMode="External"/><Relationship Id="rId4" Type="http://schemas.openxmlformats.org/officeDocument/2006/relationships/hyperlink" Target="http://www.cookcountyclerkofcourt.org/Forms/pdf_files/CCDR0601.pdf" TargetMode="External"/><Relationship Id="rId5" Type="http://schemas.openxmlformats.org/officeDocument/2006/relationships/hyperlink" Target="http://www.cookcountyclerkofcourt.org/Forms/pdf_files/CCDRN019.pdf"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Only talk about Illinois law</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u="sng">
                <a:solidFill>
                  <a:schemeClr val="hlink"/>
                </a:solidFill>
                <a:hlinkClick r:id="rId2"/>
              </a:rPr>
              <a:t>https://www.illinoislegalaid.org/legal-information/getting-divorce</a:t>
            </a:r>
            <a:endParaRPr/>
          </a:p>
          <a:p>
            <a:pPr indent="0" lvl="0" marL="0">
              <a:spcBef>
                <a:spcPts val="0"/>
              </a:spcBef>
              <a:spcAft>
                <a:spcPts val="0"/>
              </a:spcAft>
              <a:buNone/>
            </a:pPr>
            <a:r>
              <a:rPr lang="en" u="sng">
                <a:solidFill>
                  <a:schemeClr val="hlink"/>
                </a:solidFill>
                <a:hlinkClick r:id="rId3"/>
              </a:rPr>
              <a:t>https://www.illinoisdivorce.com/illinois-maintenance-formula</a:t>
            </a:r>
            <a:endParaRPr/>
          </a:p>
          <a:p>
            <a:pPr indent="0" lvl="0" marL="0" rtl="0">
              <a:spcBef>
                <a:spcPts val="0"/>
              </a:spcBef>
              <a:spcAft>
                <a:spcPts val="0"/>
              </a:spcAft>
              <a:buNone/>
            </a:pPr>
            <a:r>
              <a:t/>
            </a:r>
            <a:endParaRPr/>
          </a:p>
          <a:p>
            <a:pPr indent="0" lvl="0" marL="0" rtl="0">
              <a:spcBef>
                <a:spcPts val="0"/>
              </a:spcBef>
              <a:spcAft>
                <a:spcPts val="0"/>
              </a:spcAft>
              <a:buNone/>
            </a:pPr>
            <a:r>
              <a:t/>
            </a:r>
            <a:endParaRPr/>
          </a:p>
          <a:p>
            <a:pPr indent="0" lvl="0" marL="0" rtl="0">
              <a:lnSpc>
                <a:spcPct val="115000"/>
              </a:lnSpc>
              <a:spcBef>
                <a:spcPts val="0"/>
              </a:spcBef>
              <a:spcAft>
                <a:spcPts val="0"/>
              </a:spcAft>
              <a:buNone/>
            </a:pPr>
            <a:r>
              <a:rPr lang="en" sz="1600"/>
              <a:t>Temporary maintenance can be ordered to be paid during the course of the divorce</a:t>
            </a:r>
            <a:endParaRPr sz="1600"/>
          </a:p>
          <a:p>
            <a:pPr indent="0" lvl="0" marL="0" rtl="0">
              <a:spcBef>
                <a:spcPts val="16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Shape 1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u="sng">
                <a:solidFill>
                  <a:schemeClr val="dk1"/>
                </a:solidFill>
                <a:hlinkClick r:id="rId2"/>
              </a:rPr>
              <a:t>https://www.custodyxchange.com/illinois/parenting-plan.php</a:t>
            </a:r>
            <a:endParaRPr>
              <a:solidFill>
                <a:schemeClr val="dk1"/>
              </a:solidFill>
            </a:endParaRPr>
          </a:p>
          <a:p>
            <a:pPr indent="0" lvl="0" marL="0">
              <a:spcBef>
                <a:spcPts val="0"/>
              </a:spcBef>
              <a:spcAft>
                <a:spcPts val="0"/>
              </a:spcAft>
              <a:buNone/>
            </a:pPr>
            <a:r>
              <a:t/>
            </a:r>
            <a:endParaRPr>
              <a:solidFill>
                <a:schemeClr val="dk1"/>
              </a:solidFill>
            </a:endParaRPr>
          </a:p>
          <a:p>
            <a:pPr indent="0" lvl="0" marL="0" rtl="0">
              <a:lnSpc>
                <a:spcPct val="115000"/>
              </a:lnSpc>
              <a:spcBef>
                <a:spcPts val="0"/>
              </a:spcBef>
              <a:spcAft>
                <a:spcPts val="0"/>
              </a:spcAft>
              <a:buClr>
                <a:schemeClr val="dk1"/>
              </a:buClr>
              <a:buSzPts val="1100"/>
              <a:buFont typeface="Arial"/>
              <a:buNone/>
            </a:pPr>
            <a:r>
              <a:rPr lang="en" sz="1800">
                <a:solidFill>
                  <a:schemeClr val="dk1"/>
                </a:solidFill>
              </a:rPr>
              <a:t>Court will make decisions accounting for:</a:t>
            </a:r>
            <a:endParaRPr sz="18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The wishes of the child’s parent about custody</a:t>
            </a:r>
            <a:endParaRPr sz="16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The wishes of the child about the custodian</a:t>
            </a:r>
            <a:endParaRPr sz="16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The interaction and relationship of the child with the parents, siblings, and others</a:t>
            </a:r>
            <a:endParaRPr sz="16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The child’s adjustment to home, school, and community</a:t>
            </a:r>
            <a:endParaRPr sz="16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The mental and physical health of all individuals involved</a:t>
            </a:r>
            <a:endParaRPr sz="16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The willingness of each parent to encourage a close relationship between the other parent and the child</a:t>
            </a:r>
            <a:endParaRPr sz="16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The physical violence or threat of physical violence by the child’s potential custodian</a:t>
            </a:r>
            <a:endParaRPr sz="16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The occurrence of ongoing or repeated abuse, whether directed against the child or directed against another person</a:t>
            </a:r>
            <a:endParaRPr sz="16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Whether one of the parents is a sex offender</a:t>
            </a:r>
            <a:endParaRPr sz="1600">
              <a:solidFill>
                <a:schemeClr val="dk1"/>
              </a:solidFill>
            </a:endParaRPr>
          </a:p>
          <a:p>
            <a:pPr indent="-330200" lvl="0" marL="457200" rtl="0">
              <a:lnSpc>
                <a:spcPct val="115000"/>
              </a:lnSpc>
              <a:spcBef>
                <a:spcPts val="0"/>
              </a:spcBef>
              <a:spcAft>
                <a:spcPts val="0"/>
              </a:spcAft>
              <a:buClr>
                <a:schemeClr val="dk1"/>
              </a:buClr>
              <a:buSzPts val="1600"/>
              <a:buChar char="●"/>
            </a:pPr>
            <a:r>
              <a:rPr lang="en" sz="1600">
                <a:solidFill>
                  <a:schemeClr val="dk1"/>
                </a:solidFill>
              </a:rPr>
              <a:t>The terms of a parent’s military family-care plan if a parent is a member of the United States Armed Forces who is being deployed</a:t>
            </a:r>
            <a:endParaRPr sz="1800">
              <a:solidFill>
                <a:schemeClr val="dk1"/>
              </a:solidFill>
            </a:endParaRPr>
          </a:p>
          <a:p>
            <a:pPr indent="0" lvl="0" marL="0">
              <a:spcBef>
                <a:spcPts val="0"/>
              </a:spcBef>
              <a:spcAft>
                <a:spcPts val="0"/>
              </a:spcAft>
              <a:buNone/>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Shape 1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Shape 1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u="sng">
                <a:solidFill>
                  <a:schemeClr val="hlink"/>
                </a:solidFill>
                <a:hlinkClick r:id="rId2"/>
              </a:rPr>
              <a:t>https://www.custodyxchange.com/illinois/parenting-plan.php</a:t>
            </a:r>
            <a:endParaRPr/>
          </a:p>
          <a:p>
            <a:pPr indent="0" lvl="0" marL="0">
              <a:spcBef>
                <a:spcPts val="0"/>
              </a:spcBef>
              <a:spcAft>
                <a:spcPts val="0"/>
              </a:spcAft>
              <a:buNone/>
            </a:pPr>
            <a:r>
              <a:t/>
            </a:r>
            <a:endParaRPr/>
          </a:p>
          <a:p>
            <a:pPr indent="0" lvl="0" marL="0">
              <a:spcBef>
                <a:spcPts val="0"/>
              </a:spcBef>
              <a:spcAft>
                <a:spcPts val="0"/>
              </a:spcAft>
              <a:buNone/>
            </a:pPr>
            <a:r>
              <a:rPr lang="en" u="sng">
                <a:solidFill>
                  <a:schemeClr val="hlink"/>
                </a:solidFill>
                <a:hlinkClick r:id="rId3"/>
              </a:rPr>
              <a:t>https://www.illinoislegalaid.org/legal-information/enforcing-joint-parenting-plan-or-agreement-0</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https://www.custodyxchange.com/illinois/parenting-plan.php</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Clr>
                <a:schemeClr val="dk1"/>
              </a:buClr>
              <a:buSzPts val="1100"/>
              <a:buFont typeface="Arial"/>
              <a:buNone/>
            </a:pPr>
            <a:r>
              <a:rPr lang="en" sz="1800"/>
              <a:t>Occurs when one parent is not suitable to be responsible for the decisions affecting the child or the parents are unable to cooperate effectively in order to engage in joint parental responsibility, sole parental responsibility will be awarded to one parent by the court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Shape 1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8" name="Shape 18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https://cscwebext.hfs.illinois.gov/CscWebEx/app/estimator?execution=e1s1</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9" name="Shape 19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Public Defenders: Appointed by the courts in criminal cases or quasi criminal</a:t>
            </a:r>
            <a:endParaRPr/>
          </a:p>
          <a:p>
            <a:pPr indent="0" lvl="0" marL="0">
              <a:spcBef>
                <a:spcPts val="0"/>
              </a:spcBef>
              <a:spcAft>
                <a:spcPts val="0"/>
              </a:spcAft>
              <a:buNone/>
            </a:pPr>
            <a:r>
              <a:rPr lang="en"/>
              <a:t>Civil Attorneys: Chicago Advocate Legal is a civil law office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6" name="Shape 20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https://www.illinoislegalaid.org/legal-information/getting-divorce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u="sng">
                <a:solidFill>
                  <a:schemeClr val="hlink"/>
                </a:solidFill>
                <a:hlinkClick r:id="rId2"/>
              </a:rPr>
              <a:t>https://www.illinoislegalaid.org/legal-information/getting-divorce</a:t>
            </a:r>
            <a:endParaRPr/>
          </a:p>
          <a:p>
            <a:pPr indent="0" lvl="0" marL="0" rtl="0">
              <a:lnSpc>
                <a:spcPct val="115000"/>
              </a:lnSpc>
              <a:spcBef>
                <a:spcPts val="0"/>
              </a:spcBef>
              <a:spcAft>
                <a:spcPts val="0"/>
              </a:spcAft>
              <a:buNone/>
            </a:pPr>
            <a:r>
              <a:t/>
            </a:r>
            <a:endParaRPr sz="1400"/>
          </a:p>
          <a:p>
            <a:pPr indent="0" lvl="0" marL="0" rtl="0">
              <a:lnSpc>
                <a:spcPct val="115000"/>
              </a:lnSpc>
              <a:spcBef>
                <a:spcPts val="0"/>
              </a:spcBef>
              <a:spcAft>
                <a:spcPts val="0"/>
              </a:spcAft>
              <a:buNone/>
            </a:pPr>
            <a:r>
              <a:rPr lang="en" sz="1400"/>
              <a:t>Uncontested</a:t>
            </a:r>
            <a:endParaRPr sz="1400"/>
          </a:p>
          <a:p>
            <a:pPr indent="-317500" lvl="0" marL="457200" rtl="0">
              <a:lnSpc>
                <a:spcPct val="115000"/>
              </a:lnSpc>
              <a:spcBef>
                <a:spcPts val="0"/>
              </a:spcBef>
              <a:spcAft>
                <a:spcPts val="0"/>
              </a:spcAft>
              <a:buSzPts val="1400"/>
              <a:buChar char="●"/>
            </a:pPr>
            <a:r>
              <a:rPr lang="en" sz="1400"/>
              <a:t>Many (actually most) divorces are ended by agreement (without a trial), but there is usually a lot of disagreement along the way</a:t>
            </a:r>
            <a:endParaRPr/>
          </a:p>
          <a:p>
            <a:pPr indent="-317500" lvl="0" marL="457200" rtl="0">
              <a:lnSpc>
                <a:spcPct val="115000"/>
              </a:lnSpc>
              <a:spcBef>
                <a:spcPts val="0"/>
              </a:spcBef>
              <a:spcAft>
                <a:spcPts val="0"/>
              </a:spcAft>
              <a:buSzPts val="1400"/>
              <a:buChar char="●"/>
            </a:pPr>
            <a:r>
              <a:rPr lang="en" sz="1400"/>
              <a:t>Note: just because a divorce is uncontested does not mean the judge will approve all the settlement terms. The terms must be reasonable and cover support of the children.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u="sng">
                <a:solidFill>
                  <a:schemeClr val="hlink"/>
                </a:solidFill>
                <a:hlinkClick r:id="rId2"/>
              </a:rPr>
              <a:t>https://www.illinoislegalaid.org/legal-information/joint-simplified-divorce-cook-county</a:t>
            </a:r>
            <a:endParaRPr/>
          </a:p>
          <a:p>
            <a:pPr indent="0" lvl="0" marL="0">
              <a:spcBef>
                <a:spcPts val="0"/>
              </a:spcBef>
              <a:spcAft>
                <a:spcPts val="0"/>
              </a:spcAft>
              <a:buNone/>
            </a:pPr>
            <a:r>
              <a:t/>
            </a:r>
            <a:endParaRPr/>
          </a:p>
          <a:p>
            <a:pPr indent="0" lvl="0" marL="0">
              <a:spcBef>
                <a:spcPts val="0"/>
              </a:spcBef>
              <a:spcAft>
                <a:spcPts val="0"/>
              </a:spcAft>
              <a:buNone/>
            </a:pPr>
            <a:r>
              <a:rPr lang="en"/>
              <a:t>Need 2 forms (can be filled out online, step-by-step at </a:t>
            </a:r>
            <a:r>
              <a:rPr lang="en" u="sng">
                <a:solidFill>
                  <a:schemeClr val="hlink"/>
                </a:solidFill>
                <a:hlinkClick r:id="rId3"/>
              </a:rPr>
              <a:t>https://lawhelpinteractive.org/Interview/GenerateInterview/5507/engine</a:t>
            </a:r>
            <a:r>
              <a:rPr lang="en"/>
              <a:t> )</a:t>
            </a:r>
            <a:endParaRPr/>
          </a:p>
          <a:p>
            <a:pPr indent="0" lvl="0" marL="0">
              <a:spcBef>
                <a:spcPts val="0"/>
              </a:spcBef>
              <a:spcAft>
                <a:spcPts val="0"/>
              </a:spcAft>
              <a:buNone/>
            </a:pPr>
            <a:r>
              <a:rPr lang="en" u="sng">
                <a:solidFill>
                  <a:schemeClr val="hlink"/>
                </a:solidFill>
                <a:hlinkClick r:id="rId4"/>
              </a:rPr>
              <a:t>CCDR 0601</a:t>
            </a:r>
            <a:endParaRPr/>
          </a:p>
          <a:p>
            <a:pPr indent="0" lvl="0" marL="0">
              <a:spcBef>
                <a:spcPts val="0"/>
              </a:spcBef>
              <a:spcAft>
                <a:spcPts val="0"/>
              </a:spcAft>
              <a:buNone/>
            </a:pPr>
            <a:r>
              <a:rPr lang="en" u="sng">
                <a:solidFill>
                  <a:schemeClr val="hlink"/>
                </a:solidFill>
                <a:hlinkClick r:id="rId5"/>
              </a:rPr>
              <a:t>CCDR N019</a:t>
            </a:r>
            <a:endParaRPr/>
          </a:p>
          <a:p>
            <a:pPr indent="0" lvl="0" marL="0">
              <a:spcBef>
                <a:spcPts val="0"/>
              </a:spcBef>
              <a:spcAft>
                <a:spcPts val="0"/>
              </a:spcAft>
              <a:buNone/>
            </a:pPr>
            <a:r>
              <a:t/>
            </a:r>
            <a:endParaRPr/>
          </a:p>
          <a:p>
            <a:pPr indent="0" lvl="0" marL="0" rtl="0">
              <a:lnSpc>
                <a:spcPct val="115000"/>
              </a:lnSpc>
              <a:spcBef>
                <a:spcPts val="0"/>
              </a:spcBef>
              <a:spcAft>
                <a:spcPts val="0"/>
              </a:spcAft>
              <a:buNone/>
            </a:pPr>
            <a:r>
              <a:rPr lang="en" sz="1400">
                <a:solidFill>
                  <a:schemeClr val="dk2"/>
                </a:solidFill>
              </a:rPr>
              <a:t>To qualify:</a:t>
            </a:r>
            <a:endParaRPr sz="1400">
              <a:solidFill>
                <a:schemeClr val="dk2"/>
              </a:solidFill>
            </a:endParaRPr>
          </a:p>
          <a:p>
            <a:pPr indent="-292100" lvl="0" marL="914400" rtl="0">
              <a:spcBef>
                <a:spcPts val="0"/>
              </a:spcBef>
              <a:spcAft>
                <a:spcPts val="0"/>
              </a:spcAft>
              <a:buClr>
                <a:schemeClr val="dk2"/>
              </a:buClr>
              <a:buSzPts val="1000"/>
              <a:buAutoNum type="arabicPeriod"/>
            </a:pPr>
            <a:r>
              <a:rPr lang="en" sz="1000">
                <a:solidFill>
                  <a:schemeClr val="dk2"/>
                </a:solidFill>
                <a:highlight>
                  <a:schemeClr val="lt1"/>
                </a:highlight>
              </a:rPr>
              <a:t>You and your spouse must agree on all terms of the divorce, including the division of all marital property worth more than $100</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The marriage/civil union cannot be longer than 8 years</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You and your spouse must live separate and apart (and have been living separately for at least 6 months)</a:t>
            </a:r>
            <a:endParaRPr sz="1000">
              <a:solidFill>
                <a:schemeClr val="dk1"/>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You must have no children with your spouse</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You or your spouse cannot be pregnant by the other spouse nor in the process of adopting a child</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You and your spouse cannot have a combined gross income more than $60,000 per year (and individually cannot make more than $30,000 per year)</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You and your spouse cannot own any real estate</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The total value of all property acquired during the marriage must be less than $50,000</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You and your spouse cannot depend on each other for support</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You and your spouse must waive the right to maintenance (formerly called alimony)</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You must file the forms and appear in court together</a:t>
            </a:r>
            <a:endParaRPr sz="1000">
              <a:solidFill>
                <a:schemeClr val="dk2"/>
              </a:solidFill>
              <a:highlight>
                <a:schemeClr val="lt1"/>
              </a:highlight>
            </a:endParaRPr>
          </a:p>
          <a:p>
            <a:pPr indent="-292100" lvl="0" marL="914400" rtl="0">
              <a:spcBef>
                <a:spcPts val="300"/>
              </a:spcBef>
              <a:spcAft>
                <a:spcPts val="0"/>
              </a:spcAft>
              <a:buClr>
                <a:schemeClr val="dk2"/>
              </a:buClr>
              <a:buSzPts val="1000"/>
              <a:buAutoNum type="arabicPeriod"/>
            </a:pPr>
            <a:r>
              <a:rPr lang="en" sz="1000">
                <a:solidFill>
                  <a:schemeClr val="dk2"/>
                </a:solidFill>
                <a:highlight>
                  <a:schemeClr val="lt1"/>
                </a:highlight>
              </a:rPr>
              <a:t>Some other requirements*</a:t>
            </a:r>
            <a:endParaRPr/>
          </a:p>
          <a:p>
            <a:pPr indent="0" lvl="0" marL="0">
              <a:spcBef>
                <a:spcPts val="300"/>
              </a:spcBef>
              <a:spcAft>
                <a:spcPts val="0"/>
              </a:spcAft>
              <a:buNone/>
            </a:pPr>
            <a:r>
              <a:t/>
            </a:r>
            <a:endParaRPr/>
          </a:p>
          <a:p>
            <a:pPr indent="0" lvl="0" marL="0">
              <a:spcBef>
                <a:spcPts val="0"/>
              </a:spcBef>
              <a:spcAft>
                <a:spcPts val="0"/>
              </a:spcAft>
              <a:buNone/>
            </a:pPr>
            <a:r>
              <a:rPr lang="en"/>
              <a:t>*I didn’t include these requirements for the sake of making the power point more understandable:</a:t>
            </a:r>
            <a:endParaRPr/>
          </a:p>
          <a:p>
            <a:pPr indent="-298450" lvl="0" marL="457200" rtl="0">
              <a:spcBef>
                <a:spcPts val="0"/>
              </a:spcBef>
              <a:spcAft>
                <a:spcPts val="0"/>
              </a:spcAft>
              <a:buSzPts val="1100"/>
              <a:buAutoNum type="arabicPeriod"/>
            </a:pPr>
            <a:r>
              <a:rPr lang="en"/>
              <a:t>You must agree that your marriage/civil union has broken down and cannot be repaired</a:t>
            </a:r>
            <a:endParaRPr/>
          </a:p>
          <a:p>
            <a:pPr indent="-298450" lvl="1" marL="914400" rtl="0">
              <a:spcBef>
                <a:spcPts val="0"/>
              </a:spcBef>
              <a:spcAft>
                <a:spcPts val="0"/>
              </a:spcAft>
              <a:buSzPts val="1100"/>
              <a:buAutoNum type="alphaLcPeriod"/>
            </a:pPr>
            <a:r>
              <a:rPr lang="en"/>
              <a:t>“Irreconcilable differences have caused the irretrievable breakdown of the marriage/civil union. Efforts at reconciliation have failed or future attempts at reconciliation would be impracticable and not in the best interests of the family”</a:t>
            </a:r>
            <a:endParaRPr/>
          </a:p>
          <a:p>
            <a:pPr indent="-298450" lvl="0" marL="457200" rtl="0">
              <a:spcBef>
                <a:spcPts val="0"/>
              </a:spcBef>
              <a:spcAft>
                <a:spcPts val="0"/>
              </a:spcAft>
              <a:buSzPts val="1100"/>
              <a:buAutoNum type="arabicPeriod"/>
            </a:pPr>
            <a:r>
              <a:rPr lang="en"/>
              <a:t>You or your spouse must be a resident of Illinois for the past 90 days</a:t>
            </a:r>
            <a:endParaRPr/>
          </a:p>
          <a:p>
            <a:pPr indent="-298450" lvl="0" marL="457200" rtl="0">
              <a:spcBef>
                <a:spcPts val="0"/>
              </a:spcBef>
              <a:spcAft>
                <a:spcPts val="0"/>
              </a:spcAft>
              <a:buSzPts val="1100"/>
              <a:buAutoNum type="arabicPeriod"/>
            </a:pPr>
            <a:r>
              <a:rPr lang="en"/>
              <a:t>You or your spouse must be a resident of Cook County</a:t>
            </a:r>
            <a:endParaRPr/>
          </a:p>
          <a:p>
            <a:pPr indent="-298450" lvl="0" marL="457200" rtl="0">
              <a:spcBef>
                <a:spcPts val="0"/>
              </a:spcBef>
              <a:spcAft>
                <a:spcPts val="0"/>
              </a:spcAft>
              <a:buSzPts val="1100"/>
              <a:buAutoNum type="arabicPeriod"/>
            </a:pPr>
            <a:r>
              <a:rPr lang="en"/>
              <a:t>You and your spouse cannot hold any retirement benefits jointly and the combined value of any benefits either of you hold individually must be less than $10,000</a:t>
            </a:r>
            <a:endParaRPr/>
          </a:p>
          <a:p>
            <a:pPr indent="-298450" lvl="0" marL="457200" rtl="0">
              <a:spcBef>
                <a:spcPts val="0"/>
              </a:spcBef>
              <a:spcAft>
                <a:spcPts val="0"/>
              </a:spcAft>
              <a:buSzPts val="1100"/>
              <a:buAutoNum type="arabicPeriod"/>
            </a:pPr>
            <a:r>
              <a:rPr lang="en"/>
              <a:t>You and your spouse must disclose your assets, liabilities, and tax returns to each other for all years of the marriage/civil union</a:t>
            </a:r>
            <a:endParaRPr/>
          </a:p>
          <a:p>
            <a:pPr indent="-298450" lvl="0" marL="457200" rtl="0">
              <a:spcBef>
                <a:spcPts val="0"/>
              </a:spcBef>
              <a:spcAft>
                <a:spcPts val="0"/>
              </a:spcAft>
              <a:buSzPts val="1100"/>
              <a:buAutoNum type="arabicPeriod"/>
            </a:pPr>
            <a:r>
              <a:rPr lang="en"/>
              <a:t>In regards to (10.) “Each party understands that prior consultation with an attorney may have helped to determine eligibility for spousal support”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a:t>From here on out, most of the court processes only need to take place if the couple cannot agree on the terms</a:t>
            </a:r>
            <a:endParaRPr sz="14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chemeClr val="dk1"/>
                </a:solidFill>
              </a:rPr>
              <a:t>https://www.illinoislegalaid.org/legal-information/getting-divorce</a:t>
            </a:r>
            <a:endParaRPr sz="1800">
              <a:solidFill>
                <a:schemeClr val="dk1"/>
              </a:solidFill>
            </a:endParaRPr>
          </a:p>
          <a:p>
            <a:pPr indent="0" lvl="0" marL="0" rtl="0">
              <a:lnSpc>
                <a:spcPct val="115000"/>
              </a:lnSpc>
              <a:spcBef>
                <a:spcPts val="1400"/>
              </a:spcBef>
              <a:spcAft>
                <a:spcPts val="0"/>
              </a:spcAft>
              <a:buNone/>
            </a:pPr>
            <a:r>
              <a:rPr lang="en" sz="1800">
                <a:solidFill>
                  <a:schemeClr val="dk1"/>
                </a:solidFill>
              </a:rPr>
              <a:t>*Does not include property:</a:t>
            </a:r>
            <a:endParaRPr sz="1800">
              <a:solidFill>
                <a:schemeClr val="dk1"/>
              </a:solidFill>
            </a:endParaRPr>
          </a:p>
          <a:p>
            <a:pPr indent="-317500" lvl="0" marL="457200" rtl="0">
              <a:lnSpc>
                <a:spcPct val="115000"/>
              </a:lnSpc>
              <a:spcBef>
                <a:spcPts val="0"/>
              </a:spcBef>
              <a:spcAft>
                <a:spcPts val="0"/>
              </a:spcAft>
              <a:buClr>
                <a:schemeClr val="dk1"/>
              </a:buClr>
              <a:buSzPts val="1400"/>
              <a:buChar char="●"/>
            </a:pPr>
            <a:r>
              <a:rPr lang="en" sz="1400">
                <a:solidFill>
                  <a:schemeClr val="dk1"/>
                </a:solidFill>
              </a:rPr>
              <a:t>Owned before marriage</a:t>
            </a:r>
            <a:endParaRPr sz="1400">
              <a:solidFill>
                <a:schemeClr val="dk1"/>
              </a:solidFill>
            </a:endParaRPr>
          </a:p>
          <a:p>
            <a:pPr indent="-317500" lvl="0" marL="457200" rtl="0">
              <a:lnSpc>
                <a:spcPct val="115000"/>
              </a:lnSpc>
              <a:spcBef>
                <a:spcPts val="0"/>
              </a:spcBef>
              <a:spcAft>
                <a:spcPts val="0"/>
              </a:spcAft>
              <a:buClr>
                <a:schemeClr val="dk1"/>
              </a:buClr>
              <a:buSzPts val="1400"/>
              <a:buChar char="●"/>
            </a:pPr>
            <a:r>
              <a:rPr lang="en" sz="1400">
                <a:solidFill>
                  <a:schemeClr val="dk1"/>
                </a:solidFill>
              </a:rPr>
              <a:t>Received as a gift, or an inheritance, or left to the to the person in a will</a:t>
            </a:r>
            <a:endParaRPr sz="1400">
              <a:solidFill>
                <a:schemeClr val="dk1"/>
              </a:solidFill>
            </a:endParaRPr>
          </a:p>
          <a:p>
            <a:pPr indent="-317500" lvl="0" marL="457200" rtl="0">
              <a:lnSpc>
                <a:spcPct val="115000"/>
              </a:lnSpc>
              <a:spcBef>
                <a:spcPts val="0"/>
              </a:spcBef>
              <a:spcAft>
                <a:spcPts val="0"/>
              </a:spcAft>
              <a:buClr>
                <a:schemeClr val="dk1"/>
              </a:buClr>
              <a:buSzPts val="1400"/>
              <a:buChar char="●"/>
            </a:pPr>
            <a:r>
              <a:rPr lang="en" sz="1400">
                <a:solidFill>
                  <a:schemeClr val="dk1"/>
                </a:solidFill>
              </a:rPr>
              <a:t>Received by the spouse after a legal separation</a:t>
            </a:r>
            <a:endParaRPr sz="1400">
              <a:solidFill>
                <a:schemeClr val="dk1"/>
              </a:solidFill>
            </a:endParaRPr>
          </a:p>
          <a:p>
            <a:pPr indent="-317500" lvl="0" marL="457200" rtl="0">
              <a:lnSpc>
                <a:spcPct val="115000"/>
              </a:lnSpc>
              <a:spcBef>
                <a:spcPts val="0"/>
              </a:spcBef>
              <a:spcAft>
                <a:spcPts val="0"/>
              </a:spcAft>
              <a:buClr>
                <a:schemeClr val="dk1"/>
              </a:buClr>
              <a:buSzPts val="1400"/>
              <a:buChar char="●"/>
            </a:pPr>
            <a:r>
              <a:rPr lang="en" sz="1400">
                <a:solidFill>
                  <a:schemeClr val="dk1"/>
                </a:solidFill>
              </a:rPr>
              <a:t>Not included because of an agreement between the spouses</a:t>
            </a:r>
            <a:endParaRPr sz="1400">
              <a:solidFill>
                <a:schemeClr val="dk1"/>
              </a:solidFill>
            </a:endParaRPr>
          </a:p>
          <a:p>
            <a:pPr indent="-317500" lvl="0" marL="457200" rtl="0">
              <a:lnSpc>
                <a:spcPct val="115000"/>
              </a:lnSpc>
              <a:spcBef>
                <a:spcPts val="0"/>
              </a:spcBef>
              <a:spcAft>
                <a:spcPts val="0"/>
              </a:spcAft>
              <a:buClr>
                <a:schemeClr val="dk1"/>
              </a:buClr>
              <a:buSzPts val="1400"/>
              <a:buChar char="●"/>
            </a:pPr>
            <a:r>
              <a:rPr lang="en" sz="1400">
                <a:solidFill>
                  <a:schemeClr val="dk1"/>
                </a:solidFill>
              </a:rPr>
              <a:t>Received by a court judgment awarded to a spouse from the other spouse</a:t>
            </a:r>
            <a:endParaRPr sz="1400">
              <a:solidFill>
                <a:schemeClr val="dk1"/>
              </a:solidFill>
            </a:endParaRPr>
          </a:p>
          <a:p>
            <a:pPr indent="-317500" lvl="0" marL="457200" rtl="0">
              <a:lnSpc>
                <a:spcPct val="115000"/>
              </a:lnSpc>
              <a:spcBef>
                <a:spcPts val="0"/>
              </a:spcBef>
              <a:spcAft>
                <a:spcPts val="0"/>
              </a:spcAft>
              <a:buClr>
                <a:schemeClr val="dk1"/>
              </a:buClr>
              <a:buSzPts val="1400"/>
              <a:buChar char="●"/>
            </a:pPr>
            <a:r>
              <a:rPr lang="en" sz="1400">
                <a:solidFill>
                  <a:schemeClr val="dk1"/>
                </a:solidFill>
              </a:rPr>
              <a:t>Received in exchange for any of the above</a:t>
            </a:r>
            <a:endParaRPr sz="1400">
              <a:solidFill>
                <a:schemeClr val="dk1"/>
              </a:solidFill>
            </a:endParaRPr>
          </a:p>
          <a:p>
            <a:pPr indent="0" lvl="0" marL="0" rtl="0">
              <a:lnSpc>
                <a:spcPct val="115000"/>
              </a:lnSpc>
              <a:spcBef>
                <a:spcPts val="1600"/>
              </a:spcBef>
              <a:spcAft>
                <a:spcPts val="0"/>
              </a:spcAft>
              <a:buNone/>
            </a:pPr>
            <a:r>
              <a:rPr lang="en" sz="1800">
                <a:solidFill>
                  <a:schemeClr val="dk1"/>
                </a:solidFill>
              </a:rPr>
              <a:t>Responsibility for paying off any type of debt incurred during the marriage may also be decided in a divorce</a:t>
            </a:r>
            <a:endParaRPr sz="14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t>Court will take into consideration:</a:t>
            </a:r>
            <a:endParaRPr sz="1800"/>
          </a:p>
          <a:p>
            <a:pPr indent="-317500" lvl="1" marL="914400" rtl="0">
              <a:lnSpc>
                <a:spcPct val="115000"/>
              </a:lnSpc>
              <a:spcBef>
                <a:spcPts val="0"/>
              </a:spcBef>
              <a:spcAft>
                <a:spcPts val="0"/>
              </a:spcAft>
              <a:buClr>
                <a:srgbClr val="000000"/>
              </a:buClr>
              <a:buSzPts val="1400"/>
              <a:buChar char="○"/>
            </a:pPr>
            <a:r>
              <a:rPr lang="en" sz="1400"/>
              <a:t>Length of the marriage</a:t>
            </a:r>
            <a:endParaRPr sz="1400"/>
          </a:p>
          <a:p>
            <a:pPr indent="-317500" lvl="1" marL="914400" rtl="0">
              <a:lnSpc>
                <a:spcPct val="115000"/>
              </a:lnSpc>
              <a:spcBef>
                <a:spcPts val="0"/>
              </a:spcBef>
              <a:spcAft>
                <a:spcPts val="0"/>
              </a:spcAft>
              <a:buClr>
                <a:srgbClr val="000000"/>
              </a:buClr>
              <a:buSzPts val="1400"/>
              <a:buChar char="○"/>
            </a:pPr>
            <a:r>
              <a:rPr lang="en" sz="1400"/>
              <a:t>Age of each spouse</a:t>
            </a:r>
            <a:endParaRPr sz="1400"/>
          </a:p>
          <a:p>
            <a:pPr indent="-317500" lvl="1" marL="914400" rtl="0">
              <a:lnSpc>
                <a:spcPct val="115000"/>
              </a:lnSpc>
              <a:spcBef>
                <a:spcPts val="0"/>
              </a:spcBef>
              <a:spcAft>
                <a:spcPts val="0"/>
              </a:spcAft>
              <a:buClr>
                <a:srgbClr val="000000"/>
              </a:buClr>
              <a:buSzPts val="1400"/>
              <a:buChar char="○"/>
            </a:pPr>
            <a:r>
              <a:rPr lang="en" sz="1400"/>
              <a:t>Physical and emotional health of each spouse</a:t>
            </a:r>
            <a:endParaRPr sz="1400"/>
          </a:p>
          <a:p>
            <a:pPr indent="-317500" lvl="1" marL="914400" rtl="0">
              <a:lnSpc>
                <a:spcPct val="115000"/>
              </a:lnSpc>
              <a:spcBef>
                <a:spcPts val="0"/>
              </a:spcBef>
              <a:spcAft>
                <a:spcPts val="0"/>
              </a:spcAft>
              <a:buClr>
                <a:srgbClr val="000000"/>
              </a:buClr>
              <a:buSzPts val="1400"/>
              <a:buChar char="○"/>
            </a:pPr>
            <a:r>
              <a:rPr lang="en" sz="1400"/>
              <a:t>Income or property brought to the marriage by each spouse</a:t>
            </a:r>
            <a:endParaRPr sz="1400"/>
          </a:p>
          <a:p>
            <a:pPr indent="-317500" lvl="1" marL="914400" rtl="0">
              <a:lnSpc>
                <a:spcPct val="115000"/>
              </a:lnSpc>
              <a:spcBef>
                <a:spcPts val="0"/>
              </a:spcBef>
              <a:spcAft>
                <a:spcPts val="0"/>
              </a:spcAft>
              <a:buClr>
                <a:srgbClr val="000000"/>
              </a:buClr>
              <a:buSzPts val="1400"/>
              <a:buChar char="○"/>
            </a:pPr>
            <a:r>
              <a:rPr lang="en" sz="1400"/>
              <a:t>Standard of living during the marriage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cscwebext.hfs.illinois.gov/CscWebEx/app/estimator?execution=e1s1"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Family: Divorce &amp; Parenting</a:t>
            </a:r>
            <a:endParaRPr/>
          </a:p>
        </p:txBody>
      </p:sp>
      <p:sp>
        <p:nvSpPr>
          <p:cNvPr id="55" name="Shape 5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And how to make it go smoothly</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
        <p:nvSpPr>
          <p:cNvPr id="56" name="Shape 56"/>
          <p:cNvSpPr txBox="1"/>
          <p:nvPr/>
        </p:nvSpPr>
        <p:spPr>
          <a:xfrm>
            <a:off x="311550" y="4452325"/>
            <a:ext cx="8520600" cy="6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2"/>
                </a:solidFill>
              </a:rPr>
              <a:t>Maitiu Sexton - Chicago Advocate Legal, NFP</a:t>
            </a:r>
            <a:endParaRPr>
              <a:solidFill>
                <a:schemeClr val="dk2"/>
              </a:solidFill>
            </a:endParaRPr>
          </a:p>
          <a:p>
            <a:pPr indent="0" lvl="0" marL="0" rtl="0" algn="ctr">
              <a:spcBef>
                <a:spcPts val="0"/>
              </a:spcBef>
              <a:spcAft>
                <a:spcPts val="0"/>
              </a:spcAft>
              <a:buClr>
                <a:schemeClr val="dk1"/>
              </a:buClr>
              <a:buSzPts val="1100"/>
              <a:buFont typeface="Arial"/>
              <a:buNone/>
            </a:pPr>
            <a:r>
              <a:rPr lang="en">
                <a:solidFill>
                  <a:schemeClr val="dk2"/>
                </a:solidFill>
              </a:rPr>
              <a:t>Preventative Legal Information Mentorship and Outreach Program</a:t>
            </a:r>
            <a:endParaRPr/>
          </a:p>
        </p:txBody>
      </p:sp>
      <p:pic>
        <p:nvPicPr>
          <p:cNvPr id="57" name="Shape 57"/>
          <p:cNvPicPr preferRelativeResize="0"/>
          <p:nvPr/>
        </p:nvPicPr>
        <p:blipFill>
          <a:blip r:embed="rId3">
            <a:alphaModFix/>
          </a:blip>
          <a:stretch>
            <a:fillRect/>
          </a:stretch>
        </p:blipFill>
        <p:spPr>
          <a:xfrm>
            <a:off x="2019300" y="19050"/>
            <a:ext cx="5136026" cy="1712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Shape 11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2. Maintenance</a:t>
            </a:r>
            <a:endParaRPr/>
          </a:p>
          <a:p>
            <a:pPr indent="0" lvl="0" marL="0">
              <a:spcBef>
                <a:spcPts val="0"/>
              </a:spcBef>
              <a:spcAft>
                <a:spcPts val="0"/>
              </a:spcAft>
              <a:buClr>
                <a:schemeClr val="dk1"/>
              </a:buClr>
              <a:buSzPts val="1100"/>
              <a:buFont typeface="Arial"/>
              <a:buNone/>
            </a:pPr>
            <a:r>
              <a:rPr lang="en" sz="1800">
                <a:solidFill>
                  <a:schemeClr val="dk2"/>
                </a:solidFill>
              </a:rPr>
              <a:t>(formerly called alimony)</a:t>
            </a:r>
            <a:endParaRPr/>
          </a:p>
        </p:txBody>
      </p:sp>
      <p:pic>
        <p:nvPicPr>
          <p:cNvPr id="113" name="Shape 113"/>
          <p:cNvPicPr preferRelativeResize="0"/>
          <p:nvPr/>
        </p:nvPicPr>
        <p:blipFill>
          <a:blip r:embed="rId3">
            <a:alphaModFix/>
          </a:blip>
          <a:stretch>
            <a:fillRect/>
          </a:stretch>
        </p:blipFill>
        <p:spPr>
          <a:xfrm>
            <a:off x="2895600" y="3145050"/>
            <a:ext cx="3382647" cy="1846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Shape 1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Maintenance</a:t>
            </a:r>
            <a:endParaRPr/>
          </a:p>
        </p:txBody>
      </p:sp>
      <p:sp>
        <p:nvSpPr>
          <p:cNvPr id="119" name="Shape 1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Other names: spousal support, alimony</a:t>
            </a:r>
            <a:endParaRPr/>
          </a:p>
          <a:p>
            <a:pPr indent="-342900" lvl="0" marL="457200" rtl="0">
              <a:spcBef>
                <a:spcPts val="1000"/>
              </a:spcBef>
              <a:spcAft>
                <a:spcPts val="0"/>
              </a:spcAft>
              <a:buSzPts val="1800"/>
              <a:buChar char="●"/>
            </a:pPr>
            <a:r>
              <a:rPr lang="en"/>
              <a:t>Money paid from one spouse to another in order to support the payee</a:t>
            </a:r>
            <a:endParaRPr/>
          </a:p>
          <a:p>
            <a:pPr indent="-342900" lvl="0" marL="457200" rtl="0">
              <a:spcBef>
                <a:spcPts val="1000"/>
              </a:spcBef>
              <a:spcAft>
                <a:spcPts val="0"/>
              </a:spcAft>
              <a:buSzPts val="1800"/>
              <a:buChar char="●"/>
            </a:pPr>
            <a:r>
              <a:rPr lang="en"/>
              <a:t>Laws are the </a:t>
            </a:r>
            <a:r>
              <a:rPr b="1" lang="en"/>
              <a:t>same</a:t>
            </a:r>
            <a:r>
              <a:rPr lang="en"/>
              <a:t> for men and women</a:t>
            </a:r>
            <a:endParaRPr/>
          </a:p>
          <a:p>
            <a:pPr indent="-342900" lvl="0" marL="457200" rtl="0">
              <a:spcBef>
                <a:spcPts val="1000"/>
              </a:spcBef>
              <a:spcAft>
                <a:spcPts val="0"/>
              </a:spcAft>
              <a:buSzPts val="1800"/>
              <a:buChar char="●"/>
            </a:pPr>
            <a:r>
              <a:rPr lang="en"/>
              <a:t>Court will take into consideration each spouse’s needs, income, age, health, etc.</a:t>
            </a:r>
            <a:endParaRPr/>
          </a:p>
          <a:p>
            <a:pPr indent="-342900" lvl="0" marL="457200" rtl="0">
              <a:spcBef>
                <a:spcPts val="1000"/>
              </a:spcBef>
              <a:spcAft>
                <a:spcPts val="0"/>
              </a:spcAft>
              <a:buSzPts val="1800"/>
              <a:buChar char="●"/>
            </a:pPr>
            <a:r>
              <a:rPr lang="en"/>
              <a:t>Court uses specific formula to calculate amount of support</a:t>
            </a:r>
            <a:endParaRPr/>
          </a:p>
          <a:p>
            <a:pPr indent="-317500" lvl="1" marL="914400" rtl="0">
              <a:spcBef>
                <a:spcPts val="1000"/>
              </a:spcBef>
              <a:spcAft>
                <a:spcPts val="1000"/>
              </a:spcAft>
              <a:buSzPts val="1400"/>
              <a:buChar char="○"/>
            </a:pPr>
            <a:r>
              <a:rPr lang="en"/>
              <a:t>Can be temporary or permanent, typically depending on the length of the marriage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Shape 12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3. Child-Related Issues</a:t>
            </a:r>
            <a:endParaRPr/>
          </a:p>
        </p:txBody>
      </p:sp>
      <p:pic>
        <p:nvPicPr>
          <p:cNvPr id="125" name="Shape 125"/>
          <p:cNvPicPr preferRelativeResize="0"/>
          <p:nvPr/>
        </p:nvPicPr>
        <p:blipFill>
          <a:blip r:embed="rId3">
            <a:alphaModFix/>
          </a:blip>
          <a:stretch>
            <a:fillRect/>
          </a:stretch>
        </p:blipFill>
        <p:spPr>
          <a:xfrm>
            <a:off x="2966818" y="2992650"/>
            <a:ext cx="3210370" cy="1998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Shape 1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Unmarried Parents</a:t>
            </a:r>
            <a:endParaRPr/>
          </a:p>
        </p:txBody>
      </p:sp>
      <p:sp>
        <p:nvSpPr>
          <p:cNvPr id="131" name="Shape 1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t/>
            </a:r>
            <a:endParaRPr sz="2200"/>
          </a:p>
          <a:p>
            <a:pPr indent="0" lvl="0" marL="0" algn="ctr">
              <a:spcBef>
                <a:spcPts val="1600"/>
              </a:spcBef>
              <a:spcAft>
                <a:spcPts val="1600"/>
              </a:spcAft>
              <a:buNone/>
            </a:pPr>
            <a:r>
              <a:rPr lang="en" sz="2200"/>
              <a:t>All of the following processes apply to unmarried parents in the same way, typically after paternity is established by the court</a:t>
            </a:r>
            <a:endParaRPr sz="2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Shape 1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sz="6000"/>
              <a:t>Child-Related Issues</a:t>
            </a:r>
            <a:endParaRPr sz="6000"/>
          </a:p>
        </p:txBody>
      </p:sp>
      <p:sp>
        <p:nvSpPr>
          <p:cNvPr id="137" name="Shape 137"/>
          <p:cNvSpPr txBox="1"/>
          <p:nvPr>
            <p:ph idx="1" type="body"/>
          </p:nvPr>
        </p:nvSpPr>
        <p:spPr>
          <a:xfrm>
            <a:off x="311700" y="1856750"/>
            <a:ext cx="8520600" cy="2712000"/>
          </a:xfrm>
          <a:prstGeom prst="rect">
            <a:avLst/>
          </a:prstGeom>
        </p:spPr>
        <p:txBody>
          <a:bodyPr anchorCtr="0" anchor="t" bIns="91425" lIns="91425" spcFirstLastPara="1" rIns="91425" wrap="square" tIns="91425">
            <a:noAutofit/>
          </a:bodyPr>
          <a:lstStyle/>
          <a:p>
            <a:pPr indent="-457200" lvl="0" marL="457200" rtl="0">
              <a:spcBef>
                <a:spcPts val="0"/>
              </a:spcBef>
              <a:spcAft>
                <a:spcPts val="0"/>
              </a:spcAft>
              <a:buSzPts val="3600"/>
              <a:buAutoNum type="arabicPeriod"/>
            </a:pPr>
            <a:r>
              <a:rPr lang="en" sz="3600"/>
              <a:t>Parental r</a:t>
            </a:r>
            <a:r>
              <a:rPr lang="en" sz="3600"/>
              <a:t>esponsibilities</a:t>
            </a:r>
            <a:r>
              <a:rPr lang="en" sz="3600"/>
              <a:t> (formerly called “custody”)</a:t>
            </a:r>
            <a:endParaRPr sz="3600"/>
          </a:p>
          <a:p>
            <a:pPr indent="-457200" lvl="0" marL="457200" rtl="0">
              <a:spcBef>
                <a:spcPts val="1000"/>
              </a:spcBef>
              <a:spcAft>
                <a:spcPts val="0"/>
              </a:spcAft>
              <a:buSzPts val="3600"/>
              <a:buAutoNum type="arabicPeriod"/>
            </a:pPr>
            <a:r>
              <a:rPr lang="en" sz="3600"/>
              <a:t>Child support payments</a:t>
            </a:r>
            <a:endParaRPr sz="3600"/>
          </a:p>
          <a:p>
            <a:pPr indent="0" lvl="0" marL="0" rtl="0">
              <a:spcBef>
                <a:spcPts val="1000"/>
              </a:spcBef>
              <a:spcAft>
                <a:spcPts val="0"/>
              </a:spcAft>
              <a:buNone/>
            </a:pPr>
            <a:r>
              <a:t/>
            </a:r>
            <a:endParaRPr sz="3600"/>
          </a:p>
          <a:p>
            <a:pPr indent="0" lvl="0" marL="0" rtl="0">
              <a:spcBef>
                <a:spcPts val="1000"/>
              </a:spcBef>
              <a:spcAft>
                <a:spcPts val="0"/>
              </a:spcAft>
              <a:buNone/>
            </a:pPr>
            <a:r>
              <a:t/>
            </a:r>
            <a:endParaRPr sz="3600"/>
          </a:p>
          <a:p>
            <a:pPr indent="0" lvl="0" marL="0" rtl="0">
              <a:spcBef>
                <a:spcPts val="1000"/>
              </a:spcBef>
              <a:spcAft>
                <a:spcPts val="0"/>
              </a:spcAft>
              <a:buNone/>
            </a:pPr>
            <a:r>
              <a:t/>
            </a:r>
            <a:endParaRPr sz="3600"/>
          </a:p>
          <a:p>
            <a:pPr indent="0" lvl="0" marL="0">
              <a:spcBef>
                <a:spcPts val="1000"/>
              </a:spcBef>
              <a:spcAft>
                <a:spcPts val="1000"/>
              </a:spcAft>
              <a:buNone/>
            </a:pPr>
            <a:r>
              <a:t/>
            </a:r>
            <a:endParaRPr sz="3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Shape 14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533400" lvl="0" marL="457200" rtl="0">
              <a:spcBef>
                <a:spcPts val="0"/>
              </a:spcBef>
              <a:spcAft>
                <a:spcPts val="0"/>
              </a:spcAft>
              <a:buSzPts val="4800"/>
              <a:buAutoNum type="arabicPeriod"/>
            </a:pPr>
            <a:r>
              <a:rPr lang="en" sz="4800"/>
              <a:t>Parental Responsibilities (formerly called “custody”)</a:t>
            </a:r>
            <a:endParaRPr sz="4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Shape 1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Child’s Best Interest</a:t>
            </a:r>
            <a:endParaRPr/>
          </a:p>
        </p:txBody>
      </p:sp>
      <p:sp>
        <p:nvSpPr>
          <p:cNvPr id="148" name="Shape 148"/>
          <p:cNvSpPr txBox="1"/>
          <p:nvPr>
            <p:ph idx="1" type="body"/>
          </p:nvPr>
        </p:nvSpPr>
        <p:spPr>
          <a:xfrm>
            <a:off x="311700" y="1127875"/>
            <a:ext cx="8520600" cy="3416400"/>
          </a:xfrm>
          <a:prstGeom prst="rect">
            <a:avLst/>
          </a:prstGeom>
        </p:spPr>
        <p:txBody>
          <a:bodyPr anchorCtr="0" anchor="t" bIns="91425" lIns="91425" spcFirstLastPara="1" rIns="91425" wrap="square" tIns="91425">
            <a:noAutofit/>
          </a:bodyPr>
          <a:lstStyle/>
          <a:p>
            <a:pPr indent="-381000" lvl="0" marL="457200" rtl="0">
              <a:spcBef>
                <a:spcPts val="0"/>
              </a:spcBef>
              <a:spcAft>
                <a:spcPts val="0"/>
              </a:spcAft>
              <a:buSzPts val="2400"/>
              <a:buChar char="●"/>
            </a:pPr>
            <a:r>
              <a:rPr lang="en" sz="2400"/>
              <a:t>Court rules in favor of the child, not either parent*</a:t>
            </a:r>
            <a:endParaRPr sz="2400"/>
          </a:p>
          <a:p>
            <a:pPr indent="-381000" lvl="0" marL="457200" rtl="0">
              <a:spcBef>
                <a:spcPts val="1400"/>
              </a:spcBef>
              <a:spcAft>
                <a:spcPts val="0"/>
              </a:spcAft>
              <a:buSzPts val="2400"/>
              <a:buChar char="●"/>
            </a:pPr>
            <a:r>
              <a:rPr lang="en" sz="2200"/>
              <a:t>Note: the courts typically do not want to disrupt the “status quo” of the child’s life - i.e. if the child already primarily lives with one parent, the court typically wants to not disrupt that</a:t>
            </a:r>
            <a:endParaRPr sz="2200"/>
          </a:p>
          <a:p>
            <a:pPr indent="-368300" lvl="0" marL="457200" rtl="0">
              <a:spcBef>
                <a:spcPts val="1000"/>
              </a:spcBef>
              <a:spcAft>
                <a:spcPts val="1000"/>
              </a:spcAft>
              <a:buSzPts val="2200"/>
              <a:buChar char="●"/>
            </a:pPr>
            <a:r>
              <a:rPr lang="en" sz="2400"/>
              <a:t>Custody is </a:t>
            </a:r>
            <a:r>
              <a:rPr b="1" lang="en" sz="2400"/>
              <a:t>not</a:t>
            </a:r>
            <a:r>
              <a:rPr lang="en" sz="2400"/>
              <a:t> used as a punishment or as a reward for either parent</a:t>
            </a:r>
            <a:endParaRPr sz="2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Parental Responsibility</a:t>
            </a:r>
            <a:endParaRPr/>
          </a:p>
        </p:txBody>
      </p:sp>
      <p:sp>
        <p:nvSpPr>
          <p:cNvPr id="154" name="Shape 1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200"/>
              <a:t>Formerly called “custody”</a:t>
            </a:r>
            <a:endParaRPr sz="2200"/>
          </a:p>
          <a:p>
            <a:pPr indent="-355600" lvl="0" marL="457200" rtl="0">
              <a:spcBef>
                <a:spcPts val="1600"/>
              </a:spcBef>
              <a:spcAft>
                <a:spcPts val="0"/>
              </a:spcAft>
              <a:buSzPts val="2000"/>
              <a:buChar char="●"/>
            </a:pPr>
            <a:r>
              <a:rPr lang="en" sz="2000"/>
              <a:t>Includes which parent children will live with</a:t>
            </a:r>
            <a:endParaRPr sz="2000"/>
          </a:p>
          <a:p>
            <a:pPr indent="-355600" lvl="0" marL="457200" rtl="0">
              <a:spcBef>
                <a:spcPts val="1600"/>
              </a:spcBef>
              <a:spcAft>
                <a:spcPts val="0"/>
              </a:spcAft>
              <a:buSzPts val="2000"/>
              <a:buChar char="●"/>
            </a:pPr>
            <a:r>
              <a:rPr lang="en" sz="2000"/>
              <a:t>How often the parent can spend time with the children</a:t>
            </a:r>
            <a:endParaRPr sz="2000"/>
          </a:p>
          <a:p>
            <a:pPr indent="-342900" lvl="1" marL="914400" rtl="0">
              <a:spcBef>
                <a:spcPts val="1600"/>
              </a:spcBef>
              <a:spcAft>
                <a:spcPts val="0"/>
              </a:spcAft>
              <a:buSzPts val="1800"/>
              <a:buChar char="○"/>
            </a:pPr>
            <a:r>
              <a:rPr lang="en" sz="1800"/>
              <a:t>May be referred to as “parenting time” (formerly called “visitation”)</a:t>
            </a:r>
            <a:endParaRPr sz="1800"/>
          </a:p>
          <a:p>
            <a:pPr indent="-355600" lvl="0" marL="457200" rtl="0">
              <a:spcBef>
                <a:spcPts val="1600"/>
              </a:spcBef>
              <a:spcAft>
                <a:spcPts val="0"/>
              </a:spcAft>
              <a:buSzPts val="2000"/>
              <a:buChar char="●"/>
            </a:pPr>
            <a:r>
              <a:rPr lang="en" sz="2000"/>
              <a:t>Who will have significant decision-making responsibilities</a:t>
            </a:r>
            <a:endParaRPr sz="2000"/>
          </a:p>
          <a:p>
            <a:pPr indent="0" lvl="0" marL="0" rtl="0">
              <a:spcBef>
                <a:spcPts val="1000"/>
              </a:spcBef>
              <a:spcAft>
                <a:spcPts val="0"/>
              </a:spcAft>
              <a:buNone/>
            </a:pPr>
            <a:r>
              <a:t/>
            </a:r>
            <a:endParaRPr sz="2000"/>
          </a:p>
          <a:p>
            <a:pPr indent="0" lvl="0" marL="0" rtl="0">
              <a:spcBef>
                <a:spcPts val="1000"/>
              </a:spcBef>
              <a:spcAft>
                <a:spcPts val="0"/>
              </a:spcAft>
              <a:buNone/>
            </a:pPr>
            <a:r>
              <a:rPr lang="en" sz="2000"/>
              <a:t>Both parents must attend a parenting education class</a:t>
            </a:r>
            <a:endParaRPr sz="2000"/>
          </a:p>
          <a:p>
            <a:pPr indent="0" lvl="0" marL="0">
              <a:spcBef>
                <a:spcPts val="1000"/>
              </a:spcBef>
              <a:spcAft>
                <a:spcPts val="0"/>
              </a:spcAft>
              <a:buNone/>
            </a:pPr>
            <a:r>
              <a:t/>
            </a:r>
            <a:endParaRPr sz="2200"/>
          </a:p>
          <a:p>
            <a:pPr indent="0" lvl="0" marL="0">
              <a:spcBef>
                <a:spcPts val="1600"/>
              </a:spcBef>
              <a:spcAft>
                <a:spcPts val="1600"/>
              </a:spcAft>
              <a:buNone/>
            </a:pPr>
            <a:r>
              <a:t/>
            </a:r>
            <a:endParaRPr sz="2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Shape 1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Parenting Plan</a:t>
            </a:r>
            <a:endParaRPr/>
          </a:p>
        </p:txBody>
      </p:sp>
      <p:sp>
        <p:nvSpPr>
          <p:cNvPr id="160" name="Shape 16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68300" lvl="0" marL="457200" marR="0" rtl="0" algn="l">
              <a:lnSpc>
                <a:spcPct val="115000"/>
              </a:lnSpc>
              <a:spcBef>
                <a:spcPts val="0"/>
              </a:spcBef>
              <a:spcAft>
                <a:spcPts val="0"/>
              </a:spcAft>
              <a:buClr>
                <a:schemeClr val="dk2"/>
              </a:buClr>
              <a:buSzPts val="2200"/>
              <a:buFont typeface="Arial"/>
              <a:buChar char="●"/>
            </a:pPr>
            <a:r>
              <a:rPr lang="en" sz="2200"/>
              <a:t>Allocates parental responsibility</a:t>
            </a:r>
            <a:endParaRPr sz="2200"/>
          </a:p>
          <a:p>
            <a:pPr indent="-368300" lvl="0" marL="457200" marR="0" rtl="0" algn="l">
              <a:lnSpc>
                <a:spcPct val="115000"/>
              </a:lnSpc>
              <a:spcBef>
                <a:spcPts val="1000"/>
              </a:spcBef>
              <a:spcAft>
                <a:spcPts val="0"/>
              </a:spcAft>
              <a:buSzPts val="2200"/>
              <a:buChar char="●"/>
            </a:pPr>
            <a:r>
              <a:rPr lang="en" sz="2200"/>
              <a:t>Can be made without court involvement</a:t>
            </a:r>
            <a:endParaRPr sz="2200"/>
          </a:p>
          <a:p>
            <a:pPr indent="-342900" lvl="1" marL="914400" marR="0" rtl="0" algn="l">
              <a:lnSpc>
                <a:spcPct val="115000"/>
              </a:lnSpc>
              <a:spcBef>
                <a:spcPts val="0"/>
              </a:spcBef>
              <a:spcAft>
                <a:spcPts val="0"/>
              </a:spcAft>
              <a:buSzPts val="1800"/>
              <a:buChar char="○"/>
            </a:pPr>
            <a:r>
              <a:rPr lang="en" sz="1800"/>
              <a:t>Although one does need to be on file with the court (called a Joint Parenting Order)</a:t>
            </a:r>
            <a:endParaRPr sz="2200"/>
          </a:p>
          <a:p>
            <a:pPr indent="0" lvl="0" marL="0" rtl="0">
              <a:spcBef>
                <a:spcPts val="1400"/>
              </a:spcBef>
              <a:spcAft>
                <a:spcPts val="0"/>
              </a:spcAft>
              <a:buNone/>
            </a:pPr>
            <a:r>
              <a:t/>
            </a:r>
            <a:endParaRPr/>
          </a:p>
          <a:p>
            <a:pPr indent="0" lvl="0" marL="0" rtl="0">
              <a:spcBef>
                <a:spcPts val="1400"/>
              </a:spcBef>
              <a:spcAft>
                <a:spcPts val="1000"/>
              </a:spcAft>
              <a:buNone/>
            </a:pPr>
            <a:r>
              <a:rPr lang="en"/>
              <a:t>Note: leaving the state with your child could be considered kidnapping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Joint Parenting Order</a:t>
            </a:r>
            <a:endParaRPr/>
          </a:p>
        </p:txBody>
      </p:sp>
      <p:sp>
        <p:nvSpPr>
          <p:cNvPr id="166" name="Shape 16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Required for Joint Parental Responsibility</a:t>
            </a:r>
            <a:endParaRPr/>
          </a:p>
          <a:p>
            <a:pPr indent="0" lvl="0" marL="0" rtl="0">
              <a:spcBef>
                <a:spcPts val="0"/>
              </a:spcBef>
              <a:spcAft>
                <a:spcPts val="0"/>
              </a:spcAft>
              <a:buNone/>
            </a:pPr>
            <a:r>
              <a:t/>
            </a:r>
            <a:endParaRPr/>
          </a:p>
          <a:p>
            <a:pPr indent="0" lvl="0" marL="0" rtl="0">
              <a:spcBef>
                <a:spcPts val="0"/>
              </a:spcBef>
              <a:spcAft>
                <a:spcPts val="0"/>
              </a:spcAft>
              <a:buNone/>
            </a:pPr>
            <a:r>
              <a:rPr lang="en"/>
              <a:t>Should include:</a:t>
            </a:r>
            <a:endParaRPr/>
          </a:p>
          <a:p>
            <a:pPr indent="-342900" lvl="0" marL="457200" rtl="0">
              <a:spcBef>
                <a:spcPts val="0"/>
              </a:spcBef>
              <a:spcAft>
                <a:spcPts val="0"/>
              </a:spcAft>
              <a:buSzPts val="1800"/>
              <a:buChar char="●"/>
            </a:pPr>
            <a:r>
              <a:rPr lang="en"/>
              <a:t>Either parent's responsibilities and rights</a:t>
            </a:r>
            <a:endParaRPr/>
          </a:p>
          <a:p>
            <a:pPr indent="-342900" lvl="0" marL="457200" rtl="0">
              <a:spcBef>
                <a:spcPts val="1000"/>
              </a:spcBef>
              <a:spcAft>
                <a:spcPts val="0"/>
              </a:spcAft>
              <a:buSzPts val="1800"/>
              <a:buChar char="●"/>
            </a:pPr>
            <a:r>
              <a:rPr lang="en"/>
              <a:t>Information about child’s education, religious training, health care</a:t>
            </a:r>
            <a:endParaRPr/>
          </a:p>
          <a:p>
            <a:pPr indent="-342900" lvl="0" marL="457200" rtl="0">
              <a:spcBef>
                <a:spcPts val="1000"/>
              </a:spcBef>
              <a:spcAft>
                <a:spcPts val="0"/>
              </a:spcAft>
              <a:buSzPts val="1800"/>
              <a:buChar char="●"/>
            </a:pPr>
            <a:r>
              <a:rPr lang="en"/>
              <a:t>A parenting time schedule (when child is with each parent)</a:t>
            </a:r>
            <a:endParaRPr/>
          </a:p>
          <a:p>
            <a:pPr indent="-342900" lvl="0" marL="457200" rtl="0">
              <a:spcBef>
                <a:spcPts val="1000"/>
              </a:spcBef>
              <a:spcAft>
                <a:spcPts val="0"/>
              </a:spcAft>
              <a:buSzPts val="1800"/>
              <a:buChar char="●"/>
            </a:pPr>
            <a:r>
              <a:rPr lang="en"/>
              <a:t>A way to propose changes or disputes within the Order</a:t>
            </a:r>
            <a:endParaRPr/>
          </a:p>
          <a:p>
            <a:pPr indent="-342900" lvl="0" marL="457200" rtl="0">
              <a:spcBef>
                <a:spcPts val="1000"/>
              </a:spcBef>
              <a:spcAft>
                <a:spcPts val="0"/>
              </a:spcAft>
              <a:buSzPts val="1800"/>
              <a:buChar char="●"/>
            </a:pPr>
            <a:r>
              <a:rPr lang="en"/>
              <a:t>Any other relevant information</a:t>
            </a:r>
            <a:endParaRPr/>
          </a:p>
          <a:p>
            <a:pPr indent="0" lvl="0" marL="0" rtl="0">
              <a:spcBef>
                <a:spcPts val="1000"/>
              </a:spcBef>
              <a:spcAft>
                <a:spcPts val="0"/>
              </a:spcAft>
              <a:buNone/>
            </a:pPr>
            <a:r>
              <a:t/>
            </a:r>
            <a:endParaRPr/>
          </a:p>
          <a:p>
            <a:pPr indent="0" lvl="0" marL="0">
              <a:spcBef>
                <a:spcPts val="0"/>
              </a:spcBef>
              <a:spcAft>
                <a:spcPts val="1600"/>
              </a:spcAft>
              <a:buNone/>
            </a:pPr>
            <a:r>
              <a:rPr lang="en"/>
              <a:t>This can be legally enforced as a court order or as a contract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Shape 6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Divorce								Children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Shape 1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Mediation</a:t>
            </a:r>
            <a:endParaRPr/>
          </a:p>
        </p:txBody>
      </p:sp>
      <p:sp>
        <p:nvSpPr>
          <p:cNvPr id="172" name="Shape 17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If parents can’t agree, court may order them to attend mediation</a:t>
            </a:r>
            <a:endParaRPr/>
          </a:p>
          <a:p>
            <a:pPr indent="-342900" lvl="0" marL="457200" rtl="0">
              <a:spcBef>
                <a:spcPts val="1000"/>
              </a:spcBef>
              <a:spcAft>
                <a:spcPts val="0"/>
              </a:spcAft>
              <a:buSzPts val="1800"/>
              <a:buChar char="●"/>
            </a:pPr>
            <a:r>
              <a:rPr lang="en"/>
              <a:t>Neutral, third party person (the mediator) facilitates conflict resolution</a:t>
            </a:r>
            <a:endParaRPr/>
          </a:p>
          <a:p>
            <a:pPr indent="-342900" lvl="0" marL="457200" rtl="0">
              <a:spcBef>
                <a:spcPts val="1000"/>
              </a:spcBef>
              <a:spcAft>
                <a:spcPts val="0"/>
              </a:spcAft>
              <a:buSzPts val="1800"/>
              <a:buChar char="●"/>
            </a:pPr>
            <a:r>
              <a:rPr lang="en"/>
              <a:t>Goal: to make a parenting plan that either spouse can agree on and then make a Joint Parenting Order</a:t>
            </a:r>
            <a:endParaRPr/>
          </a:p>
          <a:p>
            <a:pPr indent="-342900" lvl="0" marL="457200">
              <a:spcBef>
                <a:spcPts val="1000"/>
              </a:spcBef>
              <a:spcAft>
                <a:spcPts val="1000"/>
              </a:spcAft>
              <a:buSzPts val="1800"/>
              <a:buChar char="●"/>
            </a:pPr>
            <a:r>
              <a:rPr lang="en"/>
              <a:t>Can also be used for issues related to debts, assets, money, etc.</a:t>
            </a:r>
            <a:endParaRPr/>
          </a:p>
        </p:txBody>
      </p:sp>
      <p:pic>
        <p:nvPicPr>
          <p:cNvPr id="173" name="Shape 173"/>
          <p:cNvPicPr preferRelativeResize="0"/>
          <p:nvPr/>
        </p:nvPicPr>
        <p:blipFill>
          <a:blip r:embed="rId3">
            <a:alphaModFix/>
          </a:blip>
          <a:stretch>
            <a:fillRect/>
          </a:stretch>
        </p:blipFill>
        <p:spPr>
          <a:xfrm>
            <a:off x="5573249" y="3125675"/>
            <a:ext cx="3337401" cy="1846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Shape 17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Joint Parenting Order</a:t>
            </a:r>
            <a:endParaRPr/>
          </a:p>
        </p:txBody>
      </p:sp>
      <p:sp>
        <p:nvSpPr>
          <p:cNvPr id="179" name="Shape 17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68300" lvl="0" marL="457200" rtl="0">
              <a:spcBef>
                <a:spcPts val="0"/>
              </a:spcBef>
              <a:spcAft>
                <a:spcPts val="0"/>
              </a:spcAft>
              <a:buSzPts val="2200"/>
              <a:buChar char="●"/>
            </a:pPr>
            <a:r>
              <a:rPr lang="en" sz="2200"/>
              <a:t>If you still can’t agree on a Joint Parenting Order, the court will make one for you</a:t>
            </a:r>
            <a:endParaRPr sz="2200"/>
          </a:p>
          <a:p>
            <a:pPr indent="-368300" lvl="0" marL="457200" rtl="0">
              <a:spcBef>
                <a:spcPts val="1000"/>
              </a:spcBef>
              <a:spcAft>
                <a:spcPts val="0"/>
              </a:spcAft>
              <a:buSzPts val="2200"/>
              <a:buChar char="●"/>
            </a:pPr>
            <a:r>
              <a:rPr lang="en" sz="2200"/>
              <a:t>Judge may order an investigation before making the Joint Parent Order</a:t>
            </a:r>
            <a:endParaRPr sz="2200"/>
          </a:p>
          <a:p>
            <a:pPr indent="-368300" lvl="0" marL="457200" rtl="0">
              <a:spcBef>
                <a:spcPts val="1000"/>
              </a:spcBef>
              <a:spcAft>
                <a:spcPts val="1000"/>
              </a:spcAft>
              <a:buSzPts val="2200"/>
              <a:buChar char="●"/>
            </a:pPr>
            <a:r>
              <a:rPr lang="en" sz="2200"/>
              <a:t>No changes can be made during first 2 years</a:t>
            </a:r>
            <a:endParaRPr sz="2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Shape 18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Sole Parental Responsibility</a:t>
            </a:r>
            <a:endParaRPr/>
          </a:p>
        </p:txBody>
      </p:sp>
      <p:sp>
        <p:nvSpPr>
          <p:cNvPr id="185" name="Shape 18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a:t>
            </a:r>
            <a:r>
              <a:rPr lang="en"/>
              <a:t>esignates one parent as having the authority to decide the major issues in a child’s life</a:t>
            </a:r>
            <a:endParaRPr/>
          </a:p>
          <a:p>
            <a:pPr indent="0" lvl="0" marL="0">
              <a:spcBef>
                <a:spcPts val="1600"/>
              </a:spcBef>
              <a:spcAft>
                <a:spcPts val="0"/>
              </a:spcAft>
              <a:buNone/>
            </a:pPr>
            <a:r>
              <a:rPr lang="en"/>
              <a:t>Physical parenting time (formerly called visitation) will be scheduled and agreed upon by either the parents or the court</a:t>
            </a:r>
            <a:endParaRPr/>
          </a:p>
          <a:p>
            <a:pPr indent="0" lvl="0" marL="0">
              <a:spcBef>
                <a:spcPts val="1600"/>
              </a:spcBef>
              <a:spcAft>
                <a:spcPts val="0"/>
              </a:spcAft>
              <a:buNone/>
            </a:pPr>
            <a:r>
              <a:t/>
            </a:r>
            <a:endParaRPr>
              <a:solidFill>
                <a:srgbClr val="FF0000"/>
              </a:solidFill>
            </a:endParaRPr>
          </a:p>
          <a:p>
            <a:pPr indent="0" lvl="0" marL="0">
              <a:spcBef>
                <a:spcPts val="1600"/>
              </a:spcBef>
              <a:spcAft>
                <a:spcPts val="1600"/>
              </a:spcAft>
              <a:buNone/>
            </a:pPr>
            <a:r>
              <a:rPr lang="en">
                <a:solidFill>
                  <a:srgbClr val="FF0000"/>
                </a:solidFill>
              </a:rPr>
              <a:t>One parent cannot withhold visitation time in retaliation to the other parent not paying their child support properly. That is a felony.</a:t>
            </a:r>
            <a:endParaRPr>
              <a:solidFill>
                <a:srgbClr val="FF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Shape 19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4800"/>
              <a:t>2. Child Support Payments</a:t>
            </a:r>
            <a:endParaRPr sz="4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Child Support</a:t>
            </a:r>
            <a:endParaRPr/>
          </a:p>
        </p:txBody>
      </p:sp>
      <p:sp>
        <p:nvSpPr>
          <p:cNvPr id="196" name="Shape 196"/>
          <p:cNvSpPr txBox="1"/>
          <p:nvPr>
            <p:ph idx="1" type="body"/>
          </p:nvPr>
        </p:nvSpPr>
        <p:spPr>
          <a:xfrm>
            <a:off x="311700" y="1152475"/>
            <a:ext cx="8520600" cy="3838200"/>
          </a:xfrm>
          <a:prstGeom prst="rect">
            <a:avLst/>
          </a:prstGeom>
        </p:spPr>
        <p:txBody>
          <a:bodyPr anchorCtr="0" anchor="t" bIns="91425" lIns="91425" spcFirstLastPara="1" rIns="91425" wrap="square" tIns="91425">
            <a:noAutofit/>
          </a:bodyPr>
          <a:lstStyle/>
          <a:p>
            <a:pPr indent="-342900" lvl="0" marL="457200">
              <a:spcBef>
                <a:spcPts val="0"/>
              </a:spcBef>
              <a:spcAft>
                <a:spcPts val="0"/>
              </a:spcAft>
              <a:buSzPts val="1800"/>
              <a:buChar char="●"/>
            </a:pPr>
            <a:r>
              <a:rPr lang="en"/>
              <a:t>Paid to the residential parent (the parent the child spends more time with)</a:t>
            </a:r>
            <a:endParaRPr/>
          </a:p>
          <a:p>
            <a:pPr indent="-342900" lvl="0" marL="457200">
              <a:spcBef>
                <a:spcPts val="1000"/>
              </a:spcBef>
              <a:spcAft>
                <a:spcPts val="0"/>
              </a:spcAft>
              <a:buSzPts val="1800"/>
              <a:buChar char="●"/>
            </a:pPr>
            <a:r>
              <a:rPr lang="en"/>
              <a:t>Used for expenses related to child</a:t>
            </a:r>
            <a:endParaRPr/>
          </a:p>
          <a:p>
            <a:pPr indent="-342900" lvl="0" marL="457200">
              <a:spcBef>
                <a:spcPts val="1000"/>
              </a:spcBef>
              <a:spcAft>
                <a:spcPts val="0"/>
              </a:spcAft>
              <a:buSzPts val="1800"/>
              <a:buChar char="●"/>
            </a:pPr>
            <a:r>
              <a:rPr lang="en"/>
              <a:t>Can </a:t>
            </a:r>
            <a:r>
              <a:rPr b="1" lang="en"/>
              <a:t>only</a:t>
            </a:r>
            <a:r>
              <a:rPr lang="en"/>
              <a:t> be required of a child’s legal parent</a:t>
            </a:r>
            <a:endParaRPr/>
          </a:p>
          <a:p>
            <a:pPr indent="-342900" lvl="0" marL="457200" rtl="0">
              <a:spcBef>
                <a:spcPts val="1000"/>
              </a:spcBef>
              <a:spcAft>
                <a:spcPts val="0"/>
              </a:spcAft>
              <a:buSzPts val="1800"/>
              <a:buChar char="●"/>
            </a:pPr>
            <a:r>
              <a:rPr lang="en"/>
              <a:t>Amount based on many factors:</a:t>
            </a:r>
            <a:endParaRPr/>
          </a:p>
          <a:p>
            <a:pPr indent="-317500" lvl="1" marL="914400" rtl="0">
              <a:spcBef>
                <a:spcPts val="1000"/>
              </a:spcBef>
              <a:spcAft>
                <a:spcPts val="0"/>
              </a:spcAft>
              <a:buSzPts val="1400"/>
              <a:buChar char="○"/>
            </a:pPr>
            <a:r>
              <a:rPr lang="en"/>
              <a:t>Number of children</a:t>
            </a:r>
            <a:endParaRPr/>
          </a:p>
          <a:p>
            <a:pPr indent="-317500" lvl="1" marL="914400" rtl="0">
              <a:spcBef>
                <a:spcPts val="0"/>
              </a:spcBef>
              <a:spcAft>
                <a:spcPts val="0"/>
              </a:spcAft>
              <a:buSzPts val="1400"/>
              <a:buChar char="○"/>
            </a:pPr>
            <a:r>
              <a:rPr lang="en"/>
              <a:t>Age of children</a:t>
            </a:r>
            <a:endParaRPr/>
          </a:p>
          <a:p>
            <a:pPr indent="-317500" lvl="1" marL="914400" rtl="0">
              <a:spcBef>
                <a:spcPts val="0"/>
              </a:spcBef>
              <a:spcAft>
                <a:spcPts val="0"/>
              </a:spcAft>
              <a:buSzPts val="1400"/>
              <a:buChar char="○"/>
            </a:pPr>
            <a:r>
              <a:rPr lang="en"/>
              <a:t>Time spent with children</a:t>
            </a:r>
            <a:endParaRPr/>
          </a:p>
          <a:p>
            <a:pPr indent="-317500" lvl="1" marL="914400" rtl="0">
              <a:spcBef>
                <a:spcPts val="0"/>
              </a:spcBef>
              <a:spcAft>
                <a:spcPts val="0"/>
              </a:spcAft>
              <a:buSzPts val="1400"/>
              <a:buChar char="○"/>
            </a:pPr>
            <a:r>
              <a:rPr lang="en"/>
              <a:t>Income</a:t>
            </a:r>
            <a:endParaRPr/>
          </a:p>
          <a:p>
            <a:pPr indent="-317500" lvl="1" marL="914400" rtl="0">
              <a:spcBef>
                <a:spcPts val="0"/>
              </a:spcBef>
              <a:spcAft>
                <a:spcPts val="0"/>
              </a:spcAft>
              <a:buSzPts val="1400"/>
              <a:buChar char="○"/>
            </a:pPr>
            <a:r>
              <a:rPr lang="en"/>
              <a:t>and other things</a:t>
            </a:r>
            <a:endParaRPr/>
          </a:p>
          <a:p>
            <a:pPr indent="0" lvl="0" marL="457200">
              <a:spcBef>
                <a:spcPts val="0"/>
              </a:spcBef>
              <a:spcAft>
                <a:spcPts val="0"/>
              </a:spcAft>
              <a:buNone/>
            </a:pPr>
            <a:r>
              <a:t/>
            </a:r>
            <a:endParaRPr/>
          </a:p>
          <a:p>
            <a:pPr indent="-342900" lvl="0" marL="457200" rtl="0">
              <a:spcBef>
                <a:spcPts val="0"/>
              </a:spcBef>
              <a:spcAft>
                <a:spcPts val="1000"/>
              </a:spcAft>
              <a:buSzPts val="1800"/>
              <a:buChar char="●"/>
            </a:pPr>
            <a:r>
              <a:rPr lang="en"/>
              <a:t>To calculate child support, you can visit this </a:t>
            </a:r>
            <a:r>
              <a:rPr lang="en" u="sng">
                <a:solidFill>
                  <a:schemeClr val="hlink"/>
                </a:solidFill>
                <a:hlinkClick r:id="rId3"/>
              </a:rPr>
              <a:t>link</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Shape 20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Fee Waivers</a:t>
            </a:r>
            <a:endParaRPr/>
          </a:p>
        </p:txBody>
      </p:sp>
      <p:sp>
        <p:nvSpPr>
          <p:cNvPr id="202" name="Shape 20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All of these processes require specific forms to be filed, many of them have filing fees</a:t>
            </a:r>
            <a:endParaRPr sz="2400"/>
          </a:p>
          <a:p>
            <a:pPr indent="0" lvl="0" marL="0">
              <a:spcBef>
                <a:spcPts val="1600"/>
              </a:spcBef>
              <a:spcAft>
                <a:spcPts val="0"/>
              </a:spcAft>
              <a:buNone/>
            </a:pPr>
            <a:r>
              <a:rPr lang="en" sz="2400"/>
              <a:t>You can get the filing fees </a:t>
            </a:r>
            <a:r>
              <a:rPr lang="en" sz="2400"/>
              <a:t>waived</a:t>
            </a:r>
            <a:r>
              <a:rPr lang="en" sz="2400"/>
              <a:t> if you’re eligible, based on your income</a:t>
            </a:r>
            <a:endParaRPr sz="2400"/>
          </a:p>
          <a:p>
            <a:pPr indent="-381000" lvl="0" marL="457200" rtl="0">
              <a:spcBef>
                <a:spcPts val="1600"/>
              </a:spcBef>
              <a:spcAft>
                <a:spcPts val="0"/>
              </a:spcAft>
              <a:buSzPts val="2400"/>
              <a:buChar char="-"/>
            </a:pPr>
            <a:r>
              <a:rPr lang="en" sz="2400"/>
              <a:t>States Attorney</a:t>
            </a:r>
            <a:endParaRPr sz="2400"/>
          </a:p>
          <a:p>
            <a:pPr indent="-381000" lvl="0" marL="457200" rtl="0">
              <a:spcBef>
                <a:spcPts val="0"/>
              </a:spcBef>
              <a:spcAft>
                <a:spcPts val="0"/>
              </a:spcAft>
              <a:buSzPts val="2400"/>
              <a:buChar char="-"/>
            </a:pPr>
            <a:r>
              <a:rPr lang="en" sz="2400"/>
              <a:t>Public Defenders</a:t>
            </a:r>
            <a:endParaRPr sz="2400"/>
          </a:p>
          <a:p>
            <a:pPr indent="-381000" lvl="0" marL="457200">
              <a:spcBef>
                <a:spcPts val="0"/>
              </a:spcBef>
              <a:spcAft>
                <a:spcPts val="0"/>
              </a:spcAft>
              <a:buSzPts val="2400"/>
              <a:buChar char="-"/>
            </a:pPr>
            <a:r>
              <a:rPr lang="en" sz="2400"/>
              <a:t>Civil Attorneys</a:t>
            </a:r>
            <a:endParaRPr sz="2400"/>
          </a:p>
        </p:txBody>
      </p:sp>
      <p:pic>
        <p:nvPicPr>
          <p:cNvPr id="203" name="Shape 203"/>
          <p:cNvPicPr preferRelativeResize="0"/>
          <p:nvPr/>
        </p:nvPicPr>
        <p:blipFill>
          <a:blip r:embed="rId3">
            <a:alphaModFix/>
          </a:blip>
          <a:stretch>
            <a:fillRect/>
          </a:stretch>
        </p:blipFill>
        <p:spPr>
          <a:xfrm>
            <a:off x="6370022" y="3458900"/>
            <a:ext cx="2370275" cy="1584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Shape 20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Important Notes</a:t>
            </a:r>
            <a:endParaRPr/>
          </a:p>
        </p:txBody>
      </p:sp>
      <p:sp>
        <p:nvSpPr>
          <p:cNvPr id="209" name="Shape 20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spcBef>
                <a:spcPts val="0"/>
              </a:spcBef>
              <a:spcAft>
                <a:spcPts val="0"/>
              </a:spcAft>
              <a:buSzPts val="2400"/>
              <a:buChar char="●"/>
            </a:pPr>
            <a:r>
              <a:rPr lang="en" sz="2400"/>
              <a:t>If you go to jail…</a:t>
            </a:r>
            <a:endParaRPr sz="2400"/>
          </a:p>
          <a:p>
            <a:pPr indent="-381000" lvl="1" marL="914400">
              <a:spcBef>
                <a:spcPts val="0"/>
              </a:spcBef>
              <a:spcAft>
                <a:spcPts val="0"/>
              </a:spcAft>
              <a:buSzPts val="2400"/>
              <a:buChar char="○"/>
            </a:pPr>
            <a:r>
              <a:rPr lang="en" sz="2400"/>
              <a:t>Ask your attorney to abate child support payments until you get out</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Shape 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What gets decided in a divorce?</a:t>
            </a:r>
            <a:endParaRPr/>
          </a:p>
        </p:txBody>
      </p:sp>
      <p:sp>
        <p:nvSpPr>
          <p:cNvPr id="68" name="Shape 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spcBef>
                <a:spcPts val="0"/>
              </a:spcBef>
              <a:spcAft>
                <a:spcPts val="0"/>
              </a:spcAft>
              <a:buClr>
                <a:srgbClr val="000000"/>
              </a:buClr>
              <a:buSzPts val="2400"/>
              <a:buAutoNum type="arabicPeriod"/>
            </a:pPr>
            <a:r>
              <a:rPr lang="en" sz="2400">
                <a:solidFill>
                  <a:srgbClr val="000000"/>
                </a:solidFill>
              </a:rPr>
              <a:t>Division of marital property</a:t>
            </a:r>
            <a:endParaRPr sz="2400">
              <a:solidFill>
                <a:srgbClr val="000000"/>
              </a:solidFill>
            </a:endParaRPr>
          </a:p>
          <a:p>
            <a:pPr indent="-381000" lvl="0" marL="457200" rtl="0">
              <a:spcBef>
                <a:spcPts val="1000"/>
              </a:spcBef>
              <a:spcAft>
                <a:spcPts val="0"/>
              </a:spcAft>
              <a:buClr>
                <a:srgbClr val="000000"/>
              </a:buClr>
              <a:buSzPts val="2400"/>
              <a:buAutoNum type="arabicPeriod"/>
            </a:pPr>
            <a:r>
              <a:rPr lang="en" sz="2400">
                <a:solidFill>
                  <a:srgbClr val="000000"/>
                </a:solidFill>
              </a:rPr>
              <a:t>Maintenance (formerly called alimony)</a:t>
            </a:r>
            <a:endParaRPr sz="2400">
              <a:solidFill>
                <a:srgbClr val="000000"/>
              </a:solidFill>
            </a:endParaRPr>
          </a:p>
          <a:p>
            <a:pPr indent="-381000" lvl="0" marL="457200" rtl="0">
              <a:spcBef>
                <a:spcPts val="1400"/>
              </a:spcBef>
              <a:spcAft>
                <a:spcPts val="1000"/>
              </a:spcAft>
              <a:buClr>
                <a:srgbClr val="000000"/>
              </a:buClr>
              <a:buSzPts val="2400"/>
              <a:buAutoNum type="arabicPeriod"/>
            </a:pPr>
            <a:r>
              <a:rPr lang="en" sz="2400">
                <a:solidFill>
                  <a:srgbClr val="000000"/>
                </a:solidFill>
              </a:rPr>
              <a:t>Child-related issues</a:t>
            </a:r>
            <a:endParaRPr sz="2400">
              <a:solidFill>
                <a:srgbClr val="000000"/>
              </a:solidFill>
            </a:endParaRPr>
          </a:p>
        </p:txBody>
      </p:sp>
      <p:pic>
        <p:nvPicPr>
          <p:cNvPr id="69" name="Shape 69"/>
          <p:cNvPicPr preferRelativeResize="0"/>
          <p:nvPr/>
        </p:nvPicPr>
        <p:blipFill>
          <a:blip r:embed="rId3">
            <a:alphaModFix/>
          </a:blip>
          <a:stretch>
            <a:fillRect/>
          </a:stretch>
        </p:blipFill>
        <p:spPr>
          <a:xfrm>
            <a:off x="5960876" y="2637876"/>
            <a:ext cx="2871427" cy="21535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Shape 7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Two Types of Divorce</a:t>
            </a:r>
            <a:endParaRPr/>
          </a:p>
        </p:txBody>
      </p:sp>
      <p:sp>
        <p:nvSpPr>
          <p:cNvPr id="75" name="Shape 7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000">
                <a:solidFill>
                  <a:srgbClr val="000000"/>
                </a:solidFill>
              </a:rPr>
              <a:t>Unc</a:t>
            </a:r>
            <a:r>
              <a:rPr b="1" lang="en" sz="2000">
                <a:solidFill>
                  <a:srgbClr val="000000"/>
                </a:solidFill>
              </a:rPr>
              <a:t>ontested</a:t>
            </a:r>
            <a:endParaRPr b="1" sz="2000">
              <a:solidFill>
                <a:srgbClr val="000000"/>
              </a:solidFill>
            </a:endParaRPr>
          </a:p>
          <a:p>
            <a:pPr indent="-342900" lvl="0" marL="457200" rtl="0">
              <a:spcBef>
                <a:spcPts val="1600"/>
              </a:spcBef>
              <a:spcAft>
                <a:spcPts val="0"/>
              </a:spcAft>
              <a:buSzPts val="1800"/>
              <a:buChar char="●"/>
            </a:pPr>
            <a:r>
              <a:rPr lang="en" sz="1800"/>
              <a:t>Spouses agree on all terms</a:t>
            </a:r>
            <a:endParaRPr sz="1800"/>
          </a:p>
          <a:p>
            <a:pPr indent="-342900" lvl="0" marL="457200" rtl="0">
              <a:spcBef>
                <a:spcPts val="1000"/>
              </a:spcBef>
              <a:spcAft>
                <a:spcPts val="0"/>
              </a:spcAft>
              <a:buSzPts val="1800"/>
              <a:buChar char="●"/>
            </a:pPr>
            <a:r>
              <a:rPr lang="en" sz="1800"/>
              <a:t>Moves much more quickly than contested divorce</a:t>
            </a:r>
            <a:endParaRPr sz="1800"/>
          </a:p>
          <a:p>
            <a:pPr indent="-342900" lvl="0" marL="457200" rtl="0">
              <a:spcBef>
                <a:spcPts val="1000"/>
              </a:spcBef>
              <a:spcAft>
                <a:spcPts val="0"/>
              </a:spcAft>
              <a:buSzPts val="1800"/>
              <a:buChar char="●"/>
            </a:pPr>
            <a:r>
              <a:rPr lang="en" sz="1800"/>
              <a:t>Much cheaper</a:t>
            </a:r>
            <a:endParaRPr sz="1800"/>
          </a:p>
          <a:p>
            <a:pPr indent="0" lvl="0" marL="0" rtl="0">
              <a:spcBef>
                <a:spcPts val="1600"/>
              </a:spcBef>
              <a:spcAft>
                <a:spcPts val="0"/>
              </a:spcAft>
              <a:buNone/>
            </a:pPr>
            <a:r>
              <a:t/>
            </a:r>
            <a:endParaRPr/>
          </a:p>
          <a:p>
            <a:pPr indent="0" lvl="0" marL="0" rtl="0">
              <a:spcBef>
                <a:spcPts val="1600"/>
              </a:spcBef>
              <a:spcAft>
                <a:spcPts val="1600"/>
              </a:spcAft>
              <a:buNone/>
            </a:pPr>
            <a:r>
              <a:t/>
            </a:r>
            <a:endParaRPr/>
          </a:p>
        </p:txBody>
      </p:sp>
      <p:sp>
        <p:nvSpPr>
          <p:cNvPr id="76" name="Shape 76"/>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sz="2000">
                <a:solidFill>
                  <a:srgbClr val="000000"/>
                </a:solidFill>
              </a:rPr>
              <a:t>Contested</a:t>
            </a:r>
            <a:endParaRPr b="1" sz="2000">
              <a:solidFill>
                <a:srgbClr val="000000"/>
              </a:solidFill>
            </a:endParaRPr>
          </a:p>
          <a:p>
            <a:pPr indent="0" lvl="0" marL="0" rtl="0">
              <a:spcBef>
                <a:spcPts val="1600"/>
              </a:spcBef>
              <a:spcAft>
                <a:spcPts val="0"/>
              </a:spcAft>
              <a:buNone/>
            </a:pPr>
            <a:r>
              <a:rPr lang="en" sz="1800"/>
              <a:t>If either spouse doesn’t agree on:</a:t>
            </a:r>
            <a:endParaRPr sz="1800"/>
          </a:p>
          <a:p>
            <a:pPr indent="-342900" lvl="0" marL="457200" rtl="0">
              <a:spcBef>
                <a:spcPts val="0"/>
              </a:spcBef>
              <a:spcAft>
                <a:spcPts val="0"/>
              </a:spcAft>
              <a:buSzPts val="1800"/>
              <a:buChar char="●"/>
            </a:pPr>
            <a:r>
              <a:rPr lang="en" sz="1800"/>
              <a:t>Whether to get a divorce</a:t>
            </a:r>
            <a:endParaRPr sz="1800"/>
          </a:p>
          <a:p>
            <a:pPr indent="-342900" lvl="0" marL="457200" rtl="0">
              <a:spcBef>
                <a:spcPts val="0"/>
              </a:spcBef>
              <a:spcAft>
                <a:spcPts val="0"/>
              </a:spcAft>
              <a:buSzPts val="1800"/>
              <a:buChar char="●"/>
            </a:pPr>
            <a:r>
              <a:rPr lang="en" sz="1800"/>
              <a:t>Where the children should live</a:t>
            </a:r>
            <a:endParaRPr sz="1800"/>
          </a:p>
          <a:p>
            <a:pPr indent="-342900" lvl="0" marL="457200" rtl="0">
              <a:spcBef>
                <a:spcPts val="0"/>
              </a:spcBef>
              <a:spcAft>
                <a:spcPts val="0"/>
              </a:spcAft>
              <a:buSzPts val="1800"/>
              <a:buChar char="●"/>
            </a:pPr>
            <a:r>
              <a:rPr lang="en" sz="1800"/>
              <a:t>How much child support should be paid</a:t>
            </a:r>
            <a:endParaRPr sz="1800"/>
          </a:p>
          <a:p>
            <a:pPr indent="-342900" lvl="0" marL="457200" rtl="0">
              <a:spcBef>
                <a:spcPts val="0"/>
              </a:spcBef>
              <a:spcAft>
                <a:spcPts val="0"/>
              </a:spcAft>
              <a:buSzPts val="1800"/>
              <a:buChar char="●"/>
            </a:pPr>
            <a:r>
              <a:rPr lang="en" sz="1800"/>
              <a:t>How property should be split up</a:t>
            </a:r>
            <a:endParaRPr sz="1800"/>
          </a:p>
          <a:p>
            <a:pPr indent="-342900" lvl="0" marL="457200" rtl="0">
              <a:spcBef>
                <a:spcPts val="0"/>
              </a:spcBef>
              <a:spcAft>
                <a:spcPts val="0"/>
              </a:spcAft>
              <a:buSzPts val="1800"/>
              <a:buChar char="●"/>
            </a:pPr>
            <a:r>
              <a:rPr lang="en" sz="1800"/>
              <a:t>Who should pay certain debts</a:t>
            </a:r>
            <a:endParaRPr sz="1800"/>
          </a:p>
          <a:p>
            <a:pPr indent="-342900" lvl="0" marL="457200">
              <a:spcBef>
                <a:spcPts val="0"/>
              </a:spcBef>
              <a:spcAft>
                <a:spcPts val="0"/>
              </a:spcAft>
              <a:buSzPts val="1800"/>
              <a:buChar char="●"/>
            </a:pPr>
            <a:r>
              <a:rPr lang="en" sz="1800"/>
              <a:t>Whether maintenance should be paid</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Shape 8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Joint Simplified Dissolution of Marriage</a:t>
            </a:r>
            <a:endParaRPr/>
          </a:p>
          <a:p>
            <a:pPr indent="0" lvl="0" marL="0" algn="ctr">
              <a:spcBef>
                <a:spcPts val="0"/>
              </a:spcBef>
              <a:spcAft>
                <a:spcPts val="0"/>
              </a:spcAft>
              <a:buNone/>
            </a:pPr>
            <a:r>
              <a:rPr lang="en"/>
              <a:t>(Uncontested)</a:t>
            </a:r>
            <a:endParaRPr/>
          </a:p>
        </p:txBody>
      </p:sp>
      <p:sp>
        <p:nvSpPr>
          <p:cNvPr id="82" name="Shape 82"/>
          <p:cNvSpPr txBox="1"/>
          <p:nvPr>
            <p:ph idx="1" type="body"/>
          </p:nvPr>
        </p:nvSpPr>
        <p:spPr>
          <a:xfrm>
            <a:off x="311700" y="13810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b="1" lang="en" sz="1800"/>
              <a:t>Easiest</a:t>
            </a:r>
            <a:r>
              <a:rPr lang="en" sz="1800"/>
              <a:t> possible way to get a divorce - completed on a walk-in basis with no lawyers</a:t>
            </a:r>
            <a:endParaRPr sz="1800"/>
          </a:p>
          <a:p>
            <a:pPr indent="-342900" lvl="0" marL="457200" rtl="0">
              <a:spcBef>
                <a:spcPts val="1000"/>
              </a:spcBef>
              <a:spcAft>
                <a:spcPts val="0"/>
              </a:spcAft>
              <a:buSzPts val="1800"/>
              <a:buChar char="●"/>
            </a:pPr>
            <a:r>
              <a:rPr lang="en" sz="1800"/>
              <a:t>Strict qualifications*</a:t>
            </a:r>
            <a:endParaRPr sz="1800"/>
          </a:p>
          <a:p>
            <a:pPr indent="-342900" lvl="1" marL="914400" rtl="0">
              <a:spcBef>
                <a:spcPts val="0"/>
              </a:spcBef>
              <a:spcAft>
                <a:spcPts val="0"/>
              </a:spcAft>
              <a:buSzPts val="1800"/>
              <a:buChar char="○"/>
            </a:pPr>
            <a:r>
              <a:rPr lang="en" sz="1800"/>
              <a:t>Couples without kids</a:t>
            </a:r>
            <a:endParaRPr sz="1800"/>
          </a:p>
          <a:p>
            <a:pPr indent="-342900" lvl="1" marL="914400" rtl="0">
              <a:spcBef>
                <a:spcPts val="0"/>
              </a:spcBef>
              <a:spcAft>
                <a:spcPts val="0"/>
              </a:spcAft>
              <a:buSzPts val="1800"/>
              <a:buChar char="○"/>
            </a:pPr>
            <a:r>
              <a:rPr lang="en" sz="1800"/>
              <a:t>Married less than 8 years</a:t>
            </a:r>
            <a:endParaRPr sz="1800"/>
          </a:p>
          <a:p>
            <a:pPr indent="-342900" lvl="1" marL="914400" rtl="0">
              <a:spcBef>
                <a:spcPts val="0"/>
              </a:spcBef>
              <a:spcAft>
                <a:spcPts val="0"/>
              </a:spcAft>
              <a:buSzPts val="1800"/>
              <a:buChar char="○"/>
            </a:pPr>
            <a:r>
              <a:rPr lang="en" sz="1800"/>
              <a:t>Have a joint income less than $60,000</a:t>
            </a:r>
            <a:endParaRPr sz="1800"/>
          </a:p>
          <a:p>
            <a:pPr indent="-342900" lvl="0" marL="457200" rtl="0">
              <a:spcBef>
                <a:spcPts val="1000"/>
              </a:spcBef>
              <a:spcAft>
                <a:spcPts val="0"/>
              </a:spcAft>
              <a:buSzPts val="1800"/>
              <a:buChar char="●"/>
            </a:pPr>
            <a:r>
              <a:rPr lang="en" sz="1800"/>
              <a:t>Fee Waiver possible (can be done completely for free)</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Shape 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Uncontested Divorce</a:t>
            </a:r>
            <a:endParaRPr/>
          </a:p>
        </p:txBody>
      </p:sp>
      <p:sp>
        <p:nvSpPr>
          <p:cNvPr id="88" name="Shape 8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spcBef>
                <a:spcPts val="0"/>
              </a:spcBef>
              <a:spcAft>
                <a:spcPts val="0"/>
              </a:spcAft>
              <a:buSzPts val="2000"/>
              <a:buChar char="●"/>
            </a:pPr>
            <a:r>
              <a:rPr lang="en" sz="2000"/>
              <a:t>Even if a couple doesn’t qualify to file for Joint Simplified Dissolution of Marriage, the divorce can still be uncontested and proceed quickly and inexpensively</a:t>
            </a:r>
            <a:endParaRPr sz="2000"/>
          </a:p>
          <a:p>
            <a:pPr indent="0" lvl="0" marL="0" rtl="0">
              <a:spcBef>
                <a:spcPts val="1600"/>
              </a:spcBef>
              <a:spcAft>
                <a:spcPts val="0"/>
              </a:spcAft>
              <a:buNone/>
            </a:pPr>
            <a:r>
              <a:t/>
            </a:r>
            <a:endParaRPr sz="2000"/>
          </a:p>
          <a:p>
            <a:pPr indent="-355600" lvl="0" marL="457200">
              <a:spcBef>
                <a:spcPts val="1600"/>
              </a:spcBef>
              <a:spcAft>
                <a:spcPts val="0"/>
              </a:spcAft>
              <a:buSzPts val="2000"/>
              <a:buChar char="●"/>
            </a:pPr>
            <a:r>
              <a:rPr lang="en" sz="2000"/>
              <a:t>If the couple </a:t>
            </a:r>
            <a:r>
              <a:rPr b="1" lang="en" sz="2000"/>
              <a:t>cannot</a:t>
            </a:r>
            <a:r>
              <a:rPr lang="en" sz="2000"/>
              <a:t> agree on the issues related to the divorce, the process becomes longer, more expensive, and more complicated</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txBox="1"/>
          <p:nvPr>
            <p:ph type="title"/>
          </p:nvPr>
        </p:nvSpPr>
        <p:spPr>
          <a:xfrm>
            <a:off x="311700" y="1502225"/>
            <a:ext cx="8520600" cy="14904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t/>
            </a:r>
            <a:endParaRPr/>
          </a:p>
          <a:p>
            <a:pPr indent="-457200" lvl="0" marL="457200" rtl="0">
              <a:spcBef>
                <a:spcPts val="0"/>
              </a:spcBef>
              <a:spcAft>
                <a:spcPts val="0"/>
              </a:spcAft>
              <a:buSzPts val="3600"/>
              <a:buAutoNum type="arabicPeriod"/>
            </a:pPr>
            <a:r>
              <a:rPr lang="en"/>
              <a:t>Division of Marital Property</a:t>
            </a:r>
            <a:endParaRPr/>
          </a:p>
          <a:p>
            <a:pPr indent="0" lvl="0" marL="0" rtl="0">
              <a:spcBef>
                <a:spcPts val="0"/>
              </a:spcBef>
              <a:spcAft>
                <a:spcPts val="0"/>
              </a:spcAft>
              <a:buNone/>
            </a:pPr>
            <a:r>
              <a:rPr lang="en"/>
              <a:t>(Contested)</a:t>
            </a:r>
            <a:endParaRPr/>
          </a:p>
        </p:txBody>
      </p:sp>
      <p:pic>
        <p:nvPicPr>
          <p:cNvPr id="94" name="Shape 94"/>
          <p:cNvPicPr preferRelativeResize="0"/>
          <p:nvPr/>
        </p:nvPicPr>
        <p:blipFill>
          <a:blip r:embed="rId3">
            <a:alphaModFix/>
          </a:blip>
          <a:stretch>
            <a:fillRect/>
          </a:stretch>
        </p:blipFill>
        <p:spPr>
          <a:xfrm>
            <a:off x="152400" y="3145050"/>
            <a:ext cx="2769075" cy="1846050"/>
          </a:xfrm>
          <a:prstGeom prst="rect">
            <a:avLst/>
          </a:prstGeom>
          <a:noFill/>
          <a:ln>
            <a:noFill/>
          </a:ln>
        </p:spPr>
      </p:pic>
      <p:pic>
        <p:nvPicPr>
          <p:cNvPr id="95" name="Shape 95"/>
          <p:cNvPicPr preferRelativeResize="0"/>
          <p:nvPr/>
        </p:nvPicPr>
        <p:blipFill>
          <a:blip r:embed="rId4">
            <a:alphaModFix/>
          </a:blip>
          <a:stretch>
            <a:fillRect/>
          </a:stretch>
        </p:blipFill>
        <p:spPr>
          <a:xfrm>
            <a:off x="6282100" y="3145050"/>
            <a:ext cx="2671607" cy="1846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Shape 10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What is Marital Property?</a:t>
            </a:r>
            <a:endParaRPr/>
          </a:p>
        </p:txBody>
      </p:sp>
      <p:sp>
        <p:nvSpPr>
          <p:cNvPr id="101" name="Shape 10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spcBef>
                <a:spcPts val="0"/>
              </a:spcBef>
              <a:spcAft>
                <a:spcPts val="0"/>
              </a:spcAft>
              <a:buSzPts val="2400"/>
              <a:buChar char="●"/>
            </a:pPr>
            <a:r>
              <a:rPr lang="en" sz="2400"/>
              <a:t>Money or property obtained by either spouse during the course of the marriage*</a:t>
            </a:r>
            <a:endParaRPr sz="2400"/>
          </a:p>
          <a:p>
            <a:pPr indent="-381000" lvl="0" marL="457200" rtl="0">
              <a:spcBef>
                <a:spcPts val="1000"/>
              </a:spcBef>
              <a:spcAft>
                <a:spcPts val="1000"/>
              </a:spcAft>
              <a:buSzPts val="2400"/>
              <a:buChar char="●"/>
            </a:pPr>
            <a:r>
              <a:rPr lang="en" sz="2400"/>
              <a:t>Includes </a:t>
            </a:r>
            <a:r>
              <a:rPr b="1" lang="en" sz="2400"/>
              <a:t>debts</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Shape 10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Division of Property</a:t>
            </a:r>
            <a:endParaRPr/>
          </a:p>
        </p:txBody>
      </p:sp>
      <p:sp>
        <p:nvSpPr>
          <p:cNvPr id="107" name="Shape 10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spcBef>
                <a:spcPts val="0"/>
              </a:spcBef>
              <a:spcAft>
                <a:spcPts val="0"/>
              </a:spcAft>
              <a:buSzPts val="2400"/>
              <a:buChar char="●"/>
            </a:pPr>
            <a:r>
              <a:rPr lang="en" sz="2400"/>
              <a:t>In a contested divorce, the court will divide marital </a:t>
            </a:r>
            <a:r>
              <a:rPr lang="en" sz="2400"/>
              <a:t>property</a:t>
            </a:r>
            <a:r>
              <a:rPr lang="en" sz="2400"/>
              <a:t> </a:t>
            </a:r>
            <a:r>
              <a:rPr b="1" lang="en" sz="2400"/>
              <a:t>fairly</a:t>
            </a:r>
            <a:r>
              <a:rPr lang="en" sz="2400"/>
              <a:t> between spouses</a:t>
            </a:r>
            <a:endParaRPr sz="2400"/>
          </a:p>
          <a:p>
            <a:pPr indent="-381000" lvl="0" marL="457200" rtl="0">
              <a:spcBef>
                <a:spcPts val="1000"/>
              </a:spcBef>
              <a:spcAft>
                <a:spcPts val="0"/>
              </a:spcAft>
              <a:buSzPts val="2400"/>
              <a:buChar char="●"/>
            </a:pPr>
            <a:r>
              <a:rPr lang="en" sz="2400"/>
              <a:t>Retirement accounts may also be divided</a:t>
            </a:r>
            <a:endParaRPr sz="2400"/>
          </a:p>
          <a:p>
            <a:pPr indent="-381000" lvl="0" marL="457200" rtl="0">
              <a:spcBef>
                <a:spcPts val="1000"/>
              </a:spcBef>
              <a:spcAft>
                <a:spcPts val="0"/>
              </a:spcAft>
              <a:buSzPts val="2400"/>
              <a:buChar char="●"/>
            </a:pPr>
            <a:r>
              <a:rPr lang="en" sz="2400"/>
              <a:t>This does </a:t>
            </a:r>
            <a:r>
              <a:rPr b="1" lang="en" sz="2400"/>
              <a:t>NOT</a:t>
            </a:r>
            <a:r>
              <a:rPr lang="en" sz="2400"/>
              <a:t> necessarily mean a 50/50 split</a:t>
            </a:r>
            <a:endParaRPr sz="2400">
              <a:solidFill>
                <a:schemeClr val="dk1"/>
              </a:solidFill>
              <a:highlight>
                <a:srgbClr val="FFFFFF"/>
              </a:highlight>
            </a:endParaRPr>
          </a:p>
          <a:p>
            <a:pPr indent="0" lvl="0" marL="0">
              <a:spcBef>
                <a:spcPts val="1000"/>
              </a:spcBef>
              <a:spcAft>
                <a:spcPts val="1000"/>
              </a:spcAft>
              <a:buNone/>
            </a:pPr>
            <a:r>
              <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